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handoutMasterIdLst>
    <p:handoutMasterId r:id="rId47"/>
  </p:handout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0" r:id="rId24"/>
    <p:sldId id="278" r:id="rId25"/>
    <p:sldId id="279" r:id="rId26"/>
    <p:sldId id="298" r:id="rId27"/>
    <p:sldId id="281" r:id="rId28"/>
    <p:sldId id="283" r:id="rId29"/>
    <p:sldId id="282" r:id="rId30"/>
    <p:sldId id="284" r:id="rId31"/>
    <p:sldId id="285" r:id="rId32"/>
    <p:sldId id="286" r:id="rId33"/>
    <p:sldId id="287" r:id="rId34"/>
    <p:sldId id="288" r:id="rId35"/>
    <p:sldId id="289" r:id="rId36"/>
    <p:sldId id="290" r:id="rId37"/>
    <p:sldId id="291" r:id="rId38"/>
    <p:sldId id="292" r:id="rId39"/>
    <p:sldId id="299" r:id="rId40"/>
    <p:sldId id="293" r:id="rId41"/>
    <p:sldId id="294" r:id="rId42"/>
    <p:sldId id="295" r:id="rId43"/>
    <p:sldId id="296" r:id="rId44"/>
    <p:sldId id="297" r:id="rId45"/>
  </p:sldIdLst>
  <p:sldSz cx="9144000" cy="5143500" type="screen16x9"/>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B92"/>
    <a:srgbClr val="0D4C92"/>
    <a:srgbClr val="0C4B91"/>
    <a:srgbClr val="2C34A3"/>
    <a:srgbClr val="ED7D31"/>
    <a:srgbClr val="E8BA00"/>
    <a:srgbClr val="E79DE2"/>
    <a:srgbClr val="F6B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DCB5C-585D-4527-B449-EE1ED881D223}" v="3" dt="2019-09-14T13:44:41.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053" autoAdjust="0"/>
  </p:normalViewPr>
  <p:slideViewPr>
    <p:cSldViewPr snapToGrid="0" showGuides="1">
      <p:cViewPr varScale="1">
        <p:scale>
          <a:sx n="99" d="100"/>
          <a:sy n="99" d="100"/>
        </p:scale>
        <p:origin x="950"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2" d="100"/>
          <a:sy n="52" d="100"/>
        </p:scale>
        <p:origin x="2515" y="38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10F86B-BA5B-456A-9F15-1001DA431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4" name="Marcador de pie de página 3">
            <a:extLst>
              <a:ext uri="{FF2B5EF4-FFF2-40B4-BE49-F238E27FC236}">
                <a16:creationId xmlns:a16="http://schemas.microsoft.com/office/drawing/2014/main" id="{8D0B463B-5C76-4972-A160-AB124013E3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52D53BC-EDAA-4129-A929-3C6EABA65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F88C2-1804-4662-92F3-C7C5F0CE9812}" type="slidenum">
              <a:rPr lang="es-ES" smtClean="0"/>
              <a:t>‹Nº›</a:t>
            </a:fld>
            <a:endParaRPr lang="es-ES"/>
          </a:p>
        </p:txBody>
      </p:sp>
    </p:spTree>
    <p:extLst>
      <p:ext uri="{BB962C8B-B14F-4D97-AF65-F5344CB8AC3E}">
        <p14:creationId xmlns:p14="http://schemas.microsoft.com/office/powerpoint/2010/main" val="2821594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4FE8B-16C8-4AC4-B2E8-25ABD55C296B}" type="datetimeFigureOut">
              <a:rPr lang="es-ES" smtClean="0"/>
              <a:t>18/02/2020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25962-8DFE-4459-9D66-AC5413CC5D6A}" type="slidenum">
              <a:rPr lang="es-ES" smtClean="0"/>
              <a:t>‹Nº›</a:t>
            </a:fld>
            <a:endParaRPr lang="es-ES"/>
          </a:p>
        </p:txBody>
      </p:sp>
    </p:spTree>
    <p:extLst>
      <p:ext uri="{BB962C8B-B14F-4D97-AF65-F5344CB8AC3E}">
        <p14:creationId xmlns:p14="http://schemas.microsoft.com/office/powerpoint/2010/main" val="48385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525962-8DFE-4459-9D66-AC5413CC5D6A}" type="slidenum">
              <a:rPr lang="es-ES" smtClean="0"/>
              <a:t>1</a:t>
            </a:fld>
            <a:endParaRPr lang="es-ES"/>
          </a:p>
        </p:txBody>
      </p:sp>
    </p:spTree>
    <p:extLst>
      <p:ext uri="{BB962C8B-B14F-4D97-AF65-F5344CB8AC3E}">
        <p14:creationId xmlns:p14="http://schemas.microsoft.com/office/powerpoint/2010/main" val="98973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258724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62396" y="1454706"/>
            <a:ext cx="6115731" cy="2139553"/>
          </a:xfrm>
        </p:spPr>
        <p:txBody>
          <a:bodyPr anchor="b"/>
          <a:lstStyle>
            <a:lvl1pPr>
              <a:defRPr sz="4800">
                <a:solidFill>
                  <a:schemeClr val="accent1">
                    <a:lumMod val="50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762396" y="3614500"/>
            <a:ext cx="6115732"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pic>
        <p:nvPicPr>
          <p:cNvPr id="2050" name="Picture 2" descr="Imagen relacionada">
            <a:extLst>
              <a:ext uri="{FF2B5EF4-FFF2-40B4-BE49-F238E27FC236}">
                <a16:creationId xmlns:a16="http://schemas.microsoft.com/office/drawing/2014/main" id="{DE157B29-00A7-4167-8C14-2765A1C6B7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5112" y="170447"/>
            <a:ext cx="3169752" cy="6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7307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pie de página">
            <a:extLst>
              <a:ext uri="{FF2B5EF4-FFF2-40B4-BE49-F238E27FC236}">
                <a16:creationId xmlns:a16="http://schemas.microsoft.com/office/drawing/2014/main" id="{D0C82DDA-3057-4348-89FA-8030BE271815}"/>
              </a:ext>
            </a:extLst>
          </p:cNvPr>
          <p:cNvSpPr>
            <a:spLocks noGrp="1"/>
          </p:cNvSpPr>
          <p:nvPr>
            <p:ph type="ftr" sz="quarter" idx="4294967295"/>
          </p:nvPr>
        </p:nvSpPr>
        <p:spPr>
          <a:xfrm>
            <a:off x="7675778" y="1588"/>
            <a:ext cx="1255091" cy="227012"/>
          </a:xfrm>
          <a:prstGeom prst="rect">
            <a:avLst/>
          </a:prstGeom>
        </p:spPr>
        <p:txBody>
          <a:bodyPr/>
          <a:lstStyle>
            <a:lvl1pPr>
              <a:defRPr sz="1050" b="1">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191664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160384"/>
            <a:ext cx="86236"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10"/>
          <p:cNvSpPr/>
          <p:nvPr userDrawn="1"/>
        </p:nvSpPr>
        <p:spPr>
          <a:xfrm>
            <a:off x="8569419" y="160384"/>
            <a:ext cx="576072"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357504"/>
            <a:ext cx="3600400" cy="225920"/>
          </a:xfrm>
          <a:prstGeom prst="rect">
            <a:avLst/>
          </a:prstGeom>
        </p:spPr>
        <p:txBody>
          <a:bodyPr vert="horz" lIns="91440" tIns="0" rIns="91440" bIns="45720" rtlCol="0" anchor="ctr"/>
          <a:lstStyle>
            <a:lvl1pPr algn="r">
              <a:defRPr sz="9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9" y="303498"/>
            <a:ext cx="596305" cy="273844"/>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050" b="0" smtClean="0"/>
              <a:pPr algn="ctr"/>
              <a:t>‹Nº›</a:t>
            </a:fld>
            <a:endParaRPr lang="es-ES" sz="105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5" y="224440"/>
            <a:ext cx="1654895" cy="4659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1" y="1491630"/>
            <a:ext cx="860593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317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742270A-C90A-439D-BA55-8EC057654CEF}"/>
              </a:ext>
            </a:extLst>
          </p:cNvPr>
          <p:cNvSpPr/>
          <p:nvPr userDrawn="1"/>
        </p:nvSpPr>
        <p:spPr>
          <a:xfrm>
            <a:off x="-8120" y="0"/>
            <a:ext cx="1211493" cy="5143499"/>
          </a:xfrm>
          <a:prstGeom prst="rect">
            <a:avLst/>
          </a:prstGeom>
          <a:solidFill>
            <a:srgbClr val="0D4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1521110" y="228599"/>
            <a:ext cx="7367620" cy="1053399"/>
          </a:xfrm>
          <a:prstGeom prst="rect">
            <a:avLst/>
          </a:prstGeom>
        </p:spPr>
        <p:txBody>
          <a:bodyPr vert="horz" lIns="91440" tIns="45720" rIns="91440" bIns="45720" rtlCol="0" anchor="b" anchorCtr="0">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521110" y="1369219"/>
            <a:ext cx="736762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8" name="Picture 2" descr="Resultado de imagen de u-tad logo png">
            <a:extLst>
              <a:ext uri="{FF2B5EF4-FFF2-40B4-BE49-F238E27FC236}">
                <a16:creationId xmlns:a16="http://schemas.microsoft.com/office/drawing/2014/main" id="{99A48252-F53C-4310-A655-6882B7787FD7}"/>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t="10627" r="4269" b="35524"/>
          <a:stretch/>
        </p:blipFill>
        <p:spPr bwMode="auto">
          <a:xfrm>
            <a:off x="-8121" y="4398808"/>
            <a:ext cx="1211493" cy="681465"/>
          </a:xfrm>
          <a:prstGeom prst="rect">
            <a:avLst/>
          </a:prstGeom>
          <a:solidFill>
            <a:srgbClr val="0C4B91"/>
          </a:solidFill>
        </p:spPr>
      </p:pic>
      <p:sp>
        <p:nvSpPr>
          <p:cNvPr id="6" name="3 Marcador de pie de página">
            <a:extLst>
              <a:ext uri="{FF2B5EF4-FFF2-40B4-BE49-F238E27FC236}">
                <a16:creationId xmlns:a16="http://schemas.microsoft.com/office/drawing/2014/main" id="{8DBC2DD7-FF3E-4103-9A51-9D23311B3285}"/>
              </a:ext>
            </a:extLst>
          </p:cNvPr>
          <p:cNvSpPr>
            <a:spLocks noGrp="1"/>
          </p:cNvSpPr>
          <p:nvPr>
            <p:ph type="ftr" sz="quarter" idx="3"/>
          </p:nvPr>
        </p:nvSpPr>
        <p:spPr>
          <a:xfrm>
            <a:off x="7675778" y="1588"/>
            <a:ext cx="2700337" cy="227012"/>
          </a:xfrm>
          <a:prstGeom prst="rect">
            <a:avLst/>
          </a:prstGeom>
        </p:spPr>
        <p:txBody>
          <a:bodyPr/>
          <a:lstStyle>
            <a:lvl1pPr>
              <a:defRPr sz="1100">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3893326617"/>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Lst>
  <p:txStyles>
    <p:title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matplotlib.org/api/animation_api.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www.mclibre.org/consultar/python/index.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ítulo 5"/>
          <p:cNvSpPr>
            <a:spLocks noGrp="1"/>
          </p:cNvSpPr>
          <p:nvPr>
            <p:ph type="title"/>
          </p:nvPr>
        </p:nvSpPr>
        <p:spPr>
          <a:xfrm>
            <a:off x="1569019" y="1400462"/>
            <a:ext cx="7104201" cy="1520969"/>
          </a:xfrm>
        </p:spPr>
        <p:txBody>
          <a:bodyPr/>
          <a:lstStyle/>
          <a:p>
            <a:pPr algn="ctr"/>
            <a:br>
              <a:rPr lang="es-ES" sz="1200" dirty="0"/>
            </a:br>
            <a:br>
              <a:rPr lang="es-ES" sz="4000" dirty="0"/>
            </a:br>
            <a:br>
              <a:rPr lang="es-ES" sz="4000" dirty="0"/>
            </a:br>
            <a:br>
              <a:rPr lang="es-ES" sz="4000" dirty="0"/>
            </a:br>
            <a:br>
              <a:rPr lang="es-ES" sz="4000" dirty="0"/>
            </a:br>
            <a:r>
              <a:rPr lang="es-ES" sz="4000" dirty="0"/>
              <a:t>Introducción a la programación con Python</a:t>
            </a:r>
            <a:endParaRPr lang="es-ES" sz="4000" b="1" dirty="0"/>
          </a:p>
        </p:txBody>
      </p:sp>
      <p:sp>
        <p:nvSpPr>
          <p:cNvPr id="7" name="Marcador de texto 6"/>
          <p:cNvSpPr>
            <a:spLocks noGrp="1"/>
          </p:cNvSpPr>
          <p:nvPr>
            <p:ph type="body" idx="1"/>
          </p:nvPr>
        </p:nvSpPr>
        <p:spPr>
          <a:xfrm>
            <a:off x="1762396" y="3270335"/>
            <a:ext cx="6910824" cy="1125140"/>
          </a:xfrm>
        </p:spPr>
        <p:txBody>
          <a:bodyPr>
            <a:normAutofit fontScale="62500" lnSpcReduction="20000"/>
          </a:bodyPr>
          <a:lstStyle/>
          <a:p>
            <a:pPr algn="r"/>
            <a:endParaRPr lang="es-ES" sz="1800" dirty="0"/>
          </a:p>
          <a:p>
            <a:pPr algn="r"/>
            <a:endParaRPr lang="es-ES" sz="1800" dirty="0"/>
          </a:p>
          <a:p>
            <a:pPr algn="r"/>
            <a:r>
              <a:rPr lang="es-ES" sz="1800" dirty="0"/>
              <a:t>Javier García Algarra</a:t>
            </a:r>
          </a:p>
          <a:p>
            <a:pPr algn="r"/>
            <a:r>
              <a:rPr lang="es-ES" sz="1800" dirty="0"/>
              <a:t>javier.algarra@u-tad.com</a:t>
            </a:r>
          </a:p>
          <a:p>
            <a:pPr algn="r"/>
            <a:r>
              <a:rPr lang="es-ES" sz="1800" dirty="0"/>
              <a:t>2018-2020</a:t>
            </a:r>
          </a:p>
        </p:txBody>
      </p:sp>
      <p:sp>
        <p:nvSpPr>
          <p:cNvPr id="9" name="Rectangle 1">
            <a:extLst>
              <a:ext uri="{FF2B5EF4-FFF2-40B4-BE49-F238E27FC236}">
                <a16:creationId xmlns:a16="http://schemas.microsoft.com/office/drawing/2014/main" id="{2067DBC0-8C2B-4E0B-BE3C-2840A2E7DFA9}"/>
              </a:ext>
            </a:extLst>
          </p:cNvPr>
          <p:cNvSpPr>
            <a:spLocks noChangeArrowheads="1"/>
          </p:cNvSpPr>
          <p:nvPr/>
        </p:nvSpPr>
        <p:spPr bwMode="auto">
          <a:xfrm>
            <a:off x="1174205" y="4604891"/>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800" b="0" i="0" u="none" strike="noStrike" cap="none" normalizeH="0" baseline="0" dirty="0">
                <a:ln>
                  <a:noFill/>
                </a:ln>
                <a:solidFill>
                  <a:schemeClr val="tx1"/>
                </a:solidFill>
                <a:effectLst/>
                <a:latin typeface="+mj-l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 name="Picture 2" descr="Licencia de Creative Commons">
            <a:hlinkClick r:id="rId3"/>
            <a:extLst>
              <a:ext uri="{FF2B5EF4-FFF2-40B4-BE49-F238E27FC236}">
                <a16:creationId xmlns:a16="http://schemas.microsoft.com/office/drawing/2014/main" id="{B07F3E68-2BCF-4EC0-B981-29542191B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461" y="46451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18095" y="228600"/>
            <a:ext cx="7725905" cy="509715"/>
          </a:xfrm>
        </p:spPr>
        <p:txBody>
          <a:bodyPr/>
          <a:lstStyle/>
          <a:p>
            <a:r>
              <a:rPr lang="es-ES" dirty="0"/>
              <a:t>Hay muchos lenguajes de programación</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45" y="1859776"/>
            <a:ext cx="1812076" cy="2545409"/>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850" y="1596359"/>
            <a:ext cx="1929082" cy="153612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343" y="3403084"/>
            <a:ext cx="2456892" cy="1382002"/>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5281047" y="3617800"/>
            <a:ext cx="1404156" cy="248209"/>
          </a:xfrm>
          <a:prstGeom prst="rect">
            <a:avLst/>
          </a:prstGeom>
          <a:noFill/>
        </p:spPr>
        <p:txBody>
          <a:bodyPr wrap="square" rtlCol="0">
            <a:spAutoFit/>
          </a:bodyPr>
          <a:lstStyle/>
          <a:p>
            <a:r>
              <a:rPr lang="es-ES" sz="1013"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2036695" y="4405185"/>
            <a:ext cx="1566174" cy="404085"/>
          </a:xfrm>
          <a:prstGeom prst="rect">
            <a:avLst/>
          </a:prstGeom>
          <a:noFill/>
        </p:spPr>
        <p:txBody>
          <a:bodyPr wrap="square" rtlCol="0">
            <a:spAutoFit/>
          </a:bodyPr>
          <a:lstStyle/>
          <a:p>
            <a:pPr algn="ctr"/>
            <a:r>
              <a:rPr lang="es-ES" sz="1013"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Hay muchos lenguajes de programación</a:t>
            </a:r>
          </a:p>
        </p:txBody>
      </p:sp>
      <p:sp>
        <p:nvSpPr>
          <p:cNvPr id="2" name="Rectángulo 1">
            <a:extLst>
              <a:ext uri="{FF2B5EF4-FFF2-40B4-BE49-F238E27FC236}">
                <a16:creationId xmlns:a16="http://schemas.microsoft.com/office/drawing/2014/main" id="{17DE2B83-1790-4213-8A10-3C45FEE9C28A}"/>
              </a:ext>
            </a:extLst>
          </p:cNvPr>
          <p:cNvSpPr/>
          <p:nvPr/>
        </p:nvSpPr>
        <p:spPr>
          <a:xfrm>
            <a:off x="4193958" y="1626357"/>
            <a:ext cx="6507342" cy="207749"/>
          </a:xfrm>
          <a:prstGeom prst="rect">
            <a:avLst/>
          </a:prstGeom>
        </p:spPr>
        <p:txBody>
          <a:bodyPr wrap="square">
            <a:spAutoFit/>
          </a:bodyPr>
          <a:lstStyle/>
          <a:p>
            <a:r>
              <a:rPr lang="es-ES" sz="750" dirty="0">
                <a:hlinkClick r:id="rId4"/>
              </a:rPr>
              <a:t>https://spectrum.ieee.org/static/interactive-the-top-programming-languages-2017</a:t>
            </a:r>
            <a:endParaRPr lang="es-ES" sz="75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nvGraphicFramePr>
        <p:xfrm>
          <a:off x="1331639" y="1647447"/>
          <a:ext cx="2612895" cy="2486924"/>
        </p:xfrm>
        <a:graphic>
          <a:graphicData uri="http://schemas.openxmlformats.org/presentationml/2006/ole">
            <mc:AlternateContent xmlns:mc="http://schemas.openxmlformats.org/markup-compatibility/2006">
              <mc:Choice xmlns:v="urn:schemas-microsoft-com:vml" Requires="v">
                <p:oleObj spid="_x0000_s4114" name="Imagen de mapa de bits" r:id="rId5" imgW="4083120" imgH="3886200" progId="Paint.Picture">
                  <p:embed/>
                </p:oleObj>
              </mc:Choice>
              <mc:Fallback>
                <p:oleObj name="Imagen de mapa de bits" r:id="rId5" imgW="4083120" imgH="3886200" progId="Paint.Picture">
                  <p:embed/>
                  <p:pic>
                    <p:nvPicPr>
                      <p:cNvPr id="6" name="Objeto 5">
                        <a:extLst>
                          <a:ext uri="{FF2B5EF4-FFF2-40B4-BE49-F238E27FC236}">
                            <a16:creationId xmlns:a16="http://schemas.microsoft.com/office/drawing/2014/main" id="{19802DB9-BEC8-4240-A6A5-9457B1EDCB5C}"/>
                          </a:ext>
                        </a:extLst>
                      </p:cNvPr>
                      <p:cNvPicPr/>
                      <p:nvPr/>
                    </p:nvPicPr>
                    <p:blipFill>
                      <a:blip r:embed="rId6"/>
                      <a:stretch>
                        <a:fillRect/>
                      </a:stretch>
                    </p:blipFill>
                    <p:spPr>
                      <a:xfrm>
                        <a:off x="1331639" y="1647447"/>
                        <a:ext cx="2612895" cy="2486924"/>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5007620" y="2571750"/>
            <a:ext cx="3691238" cy="1868202"/>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5138739" y="4646511"/>
            <a:ext cx="3429000" cy="207749"/>
          </a:xfrm>
          <a:prstGeom prst="rect">
            <a:avLst/>
          </a:prstGeom>
        </p:spPr>
        <p:txBody>
          <a:bodyPr>
            <a:spAutoFit/>
          </a:bodyPr>
          <a:lstStyle/>
          <a:p>
            <a:r>
              <a:rPr lang="es-ES" sz="750" dirty="0">
                <a:hlinkClick r:id="rId8"/>
              </a:rPr>
              <a:t>https://blog.newrelic.com/2017/10/09/popular-programming-languages-2017/</a:t>
            </a:r>
            <a:endParaRPr lang="es-ES" sz="75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763292"/>
          </a:xfrm>
        </p:spPr>
        <p:txBody>
          <a:bodyPr/>
          <a:lstStyle/>
          <a:p>
            <a:r>
              <a:rPr lang="es-ES" dirty="0"/>
              <a:t>¿Por qué aprender Python?</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7910" y="1488909"/>
            <a:ext cx="1807823" cy="1290701"/>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500" y="2584668"/>
            <a:ext cx="1172641" cy="1758463"/>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1493658" y="4383441"/>
            <a:ext cx="1971953" cy="404085"/>
          </a:xfrm>
          <a:prstGeom prst="rect">
            <a:avLst/>
          </a:prstGeom>
          <a:noFill/>
        </p:spPr>
        <p:txBody>
          <a:bodyPr wrap="square" rtlCol="0">
            <a:spAutoFit/>
          </a:bodyPr>
          <a:lstStyle/>
          <a:p>
            <a:r>
              <a:rPr lang="es-ES" sz="1013" dirty="0"/>
              <a:t>Guido van </a:t>
            </a:r>
            <a:r>
              <a:rPr lang="es-ES" sz="1013" dirty="0" err="1"/>
              <a:t>Rossum</a:t>
            </a:r>
            <a:r>
              <a:rPr lang="es-ES" sz="1013"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761910" y="1923678"/>
            <a:ext cx="4860540" cy="461665"/>
          </a:xfrm>
          <a:prstGeom prst="rect">
            <a:avLst/>
          </a:prstGeom>
          <a:noFill/>
        </p:spPr>
        <p:txBody>
          <a:bodyPr wrap="square" rtlCol="0">
            <a:spAutoFit/>
          </a:bodyPr>
          <a:lstStyle/>
          <a:p>
            <a:r>
              <a:rPr lang="es-ES" sz="1200" dirty="0">
                <a:solidFill>
                  <a:schemeClr val="accent5">
                    <a:lumMod val="75000"/>
                  </a:schemeClr>
                </a:solidFill>
              </a:rPr>
              <a:t>Es multiplataforma, el mismo fichero se ejecuta</a:t>
            </a:r>
          </a:p>
          <a:p>
            <a:r>
              <a:rPr lang="es-ES" sz="1200"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3221850" y="2671379"/>
            <a:ext cx="4860540" cy="461665"/>
          </a:xfrm>
          <a:prstGeom prst="rect">
            <a:avLst/>
          </a:prstGeom>
          <a:noFill/>
        </p:spPr>
        <p:txBody>
          <a:bodyPr wrap="square" rtlCol="0">
            <a:spAutoFit/>
          </a:bodyPr>
          <a:lstStyle/>
          <a:p>
            <a:r>
              <a:rPr lang="es-ES" sz="1200" dirty="0">
                <a:solidFill>
                  <a:schemeClr val="accent4">
                    <a:lumMod val="75000"/>
                  </a:schemeClr>
                </a:solidFill>
              </a:rPr>
              <a:t>Tiene una sintaxis muy limpia y elegante, se puede leer</a:t>
            </a:r>
          </a:p>
          <a:p>
            <a:r>
              <a:rPr lang="es-ES" sz="1200"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836352" y="3460602"/>
            <a:ext cx="4711657" cy="461665"/>
          </a:xfrm>
          <a:prstGeom prst="rect">
            <a:avLst/>
          </a:prstGeom>
          <a:noFill/>
        </p:spPr>
        <p:txBody>
          <a:bodyPr wrap="square" rtlCol="0">
            <a:spAutoFit/>
          </a:bodyPr>
          <a:lstStyle/>
          <a:p>
            <a:r>
              <a:rPr lang="es-ES" sz="1200" dirty="0">
                <a:solidFill>
                  <a:schemeClr val="bg1">
                    <a:lumMod val="50000"/>
                  </a:schemeClr>
                </a:solidFill>
              </a:rPr>
              <a:t>Es Open </a:t>
            </a:r>
            <a:r>
              <a:rPr lang="es-ES" sz="1200" dirty="0" err="1">
                <a:solidFill>
                  <a:schemeClr val="bg1">
                    <a:lumMod val="50000"/>
                  </a:schemeClr>
                </a:solidFill>
              </a:rPr>
              <a:t>Source</a:t>
            </a:r>
            <a:r>
              <a:rPr lang="es-ES" sz="1200" dirty="0">
                <a:solidFill>
                  <a:schemeClr val="bg1">
                    <a:lumMod val="50000"/>
                  </a:schemeClr>
                </a:solidFill>
              </a:rPr>
              <a:t> y lo mantiene una organización</a:t>
            </a:r>
          </a:p>
          <a:p>
            <a:r>
              <a:rPr lang="es-ES" sz="1200" dirty="0">
                <a:solidFill>
                  <a:schemeClr val="bg1">
                    <a:lumMod val="50000"/>
                  </a:schemeClr>
                </a:solidFill>
              </a:rPr>
              <a:t>sin ánimo de lucro, la </a:t>
            </a:r>
            <a:r>
              <a:rPr lang="es-ES" sz="1200" dirty="0">
                <a:hlinkClick r:id="rId5"/>
              </a:rPr>
              <a:t>Python Software </a:t>
            </a:r>
            <a:r>
              <a:rPr lang="es-ES" sz="1200" dirty="0" err="1">
                <a:hlinkClick r:id="rId5"/>
              </a:rPr>
              <a:t>Foundation</a:t>
            </a:r>
            <a:endParaRPr lang="es-ES" sz="1200"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4283460" y="4149457"/>
            <a:ext cx="4860540" cy="646331"/>
          </a:xfrm>
          <a:prstGeom prst="rect">
            <a:avLst/>
          </a:prstGeom>
          <a:noFill/>
        </p:spPr>
        <p:txBody>
          <a:bodyPr wrap="square" rtlCol="0">
            <a:spAutoFit/>
          </a:bodyPr>
          <a:lstStyle/>
          <a:p>
            <a:r>
              <a:rPr lang="es-ES" sz="1200" dirty="0">
                <a:solidFill>
                  <a:schemeClr val="accent5">
                    <a:lumMod val="75000"/>
                  </a:schemeClr>
                </a:solidFill>
              </a:rPr>
              <a:t>Existe un catálogo enorme de paquetes, programas ya</a:t>
            </a:r>
          </a:p>
          <a:p>
            <a:r>
              <a:rPr lang="es-ES" sz="1200" dirty="0">
                <a:solidFill>
                  <a:schemeClr val="accent5">
                    <a:lumMod val="75000"/>
                  </a:schemeClr>
                </a:solidFill>
              </a:rPr>
              <a:t>hechos por otras personas, que cubren casi todas las</a:t>
            </a:r>
          </a:p>
          <a:p>
            <a:r>
              <a:rPr lang="es-ES" sz="1200"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77081"/>
          </a:xfrm>
        </p:spPr>
        <p:txBody>
          <a:bodyPr/>
          <a:lstStyle/>
          <a:p>
            <a:r>
              <a:rPr lang="es-ES" dirty="0"/>
              <a:t>Instalación de Python</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223629" y="4785997"/>
            <a:ext cx="6972074" cy="346249"/>
          </a:xfrm>
          <a:prstGeom prst="rect">
            <a:avLst/>
          </a:prstGeom>
          <a:noFill/>
        </p:spPr>
        <p:txBody>
          <a:bodyPr wrap="square" rtlCol="0">
            <a:spAutoFit/>
          </a:bodyPr>
          <a:lstStyle/>
          <a:p>
            <a:r>
              <a:rPr lang="es-ES" sz="825" dirty="0"/>
              <a:t>Nota: Este curso se imparte sobre Windows 10. La instalación en Mac o Linux es muy parecida. Puedes encontrar instrucciones detalladas en español en </a:t>
            </a:r>
            <a:r>
              <a:rPr lang="es-ES" sz="825" dirty="0">
                <a:hlinkClick r:id="rId3"/>
              </a:rPr>
              <a:t>https://tutorial.djangogirls.org/es/python_installation/</a:t>
            </a:r>
            <a:endParaRPr lang="es-ES" sz="825"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1509871" y="1095360"/>
            <a:ext cx="7045193" cy="430887"/>
          </a:xfrm>
          <a:prstGeom prst="rect">
            <a:avLst/>
          </a:prstGeom>
          <a:noFill/>
        </p:spPr>
        <p:txBody>
          <a:bodyPr wrap="square" rtlCol="0">
            <a:spAutoFit/>
          </a:bodyPr>
          <a:lstStyle/>
          <a:p>
            <a:r>
              <a:rPr lang="es-ES" sz="1100" dirty="0"/>
              <a:t>Vamos a usar la distribución llamada Anaconda que contiene Python, un amplio juego de herramientas y la mayoría de los paquetes software más comunes.</a:t>
            </a:r>
          </a:p>
        </p:txBody>
      </p:sp>
      <p:sp>
        <p:nvSpPr>
          <p:cNvPr id="9" name="CuadroTexto 8">
            <a:extLst>
              <a:ext uri="{FF2B5EF4-FFF2-40B4-BE49-F238E27FC236}">
                <a16:creationId xmlns:a16="http://schemas.microsoft.com/office/drawing/2014/main" id="{D9A2CC7A-4AD2-4D74-B2DE-4CA383AA5E84}"/>
              </a:ext>
            </a:extLst>
          </p:cNvPr>
          <p:cNvSpPr txBox="1"/>
          <p:nvPr/>
        </p:nvSpPr>
        <p:spPr>
          <a:xfrm>
            <a:off x="5908795" y="3066975"/>
            <a:ext cx="2886493" cy="646331"/>
          </a:xfrm>
          <a:prstGeom prst="rect">
            <a:avLst/>
          </a:prstGeom>
          <a:noFill/>
        </p:spPr>
        <p:txBody>
          <a:bodyPr wrap="square" rtlCol="0">
            <a:spAutoFit/>
          </a:bodyPr>
          <a:lstStyle/>
          <a:p>
            <a:r>
              <a:rPr lang="es-ES" sz="1200" dirty="0"/>
              <a:t>Ve a </a:t>
            </a:r>
            <a:r>
              <a:rPr lang="es-ES" sz="1200" dirty="0">
                <a:hlinkClick r:id="rId4"/>
              </a:rPr>
              <a:t>https://www.anaconda.com/download/</a:t>
            </a:r>
            <a:r>
              <a:rPr lang="es-ES" sz="1200" dirty="0"/>
              <a:t> y haz </a:t>
            </a:r>
            <a:r>
              <a:rPr lang="es-ES" sz="1200" dirty="0" err="1"/>
              <a:t>click</a:t>
            </a:r>
            <a:r>
              <a:rPr lang="es-ES" sz="1200" dirty="0"/>
              <a:t> sobre el botón </a:t>
            </a:r>
            <a:r>
              <a:rPr lang="es-ES" sz="1200" dirty="0" err="1"/>
              <a:t>Download</a:t>
            </a:r>
            <a:endParaRPr lang="es-ES" sz="1200" dirty="0"/>
          </a:p>
        </p:txBody>
      </p:sp>
      <p:pic>
        <p:nvPicPr>
          <p:cNvPr id="2" name="Imagen 1">
            <a:extLst>
              <a:ext uri="{FF2B5EF4-FFF2-40B4-BE49-F238E27FC236}">
                <a16:creationId xmlns:a16="http://schemas.microsoft.com/office/drawing/2014/main" id="{5FC50C0B-4206-45EB-8CFE-41D0F8332D2F}"/>
              </a:ext>
            </a:extLst>
          </p:cNvPr>
          <p:cNvPicPr>
            <a:picLocks noChangeAspect="1"/>
          </p:cNvPicPr>
          <p:nvPr/>
        </p:nvPicPr>
        <p:blipFill>
          <a:blip r:embed="rId5"/>
          <a:stretch>
            <a:fillRect/>
          </a:stretch>
        </p:blipFill>
        <p:spPr>
          <a:xfrm>
            <a:off x="1595112" y="1576018"/>
            <a:ext cx="4023024" cy="2981913"/>
          </a:xfrm>
          <a:prstGeom prst="rect">
            <a:avLst/>
          </a:prstGeom>
        </p:spPr>
      </p:pic>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54999"/>
          </a:xfrm>
        </p:spPr>
        <p:txBody>
          <a:bodyPr/>
          <a:lstStyle/>
          <a:p>
            <a:r>
              <a:rPr lang="es-ES" dirty="0"/>
              <a:t>Instalación de Python</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1317772" y="4600622"/>
            <a:ext cx="6454451" cy="404085"/>
          </a:xfrm>
          <a:prstGeom prst="rect">
            <a:avLst/>
          </a:prstGeom>
          <a:noFill/>
        </p:spPr>
        <p:txBody>
          <a:bodyPr wrap="square" rtlCol="0">
            <a:spAutoFit/>
          </a:bodyPr>
          <a:lstStyle/>
          <a:p>
            <a:r>
              <a:rPr lang="es-ES" sz="1013" dirty="0"/>
              <a:t>Selecciona la última versión disponible (3.7 en febrero de 2020) y haz </a:t>
            </a:r>
            <a:r>
              <a:rPr lang="es-ES" sz="1013" dirty="0" err="1"/>
              <a:t>click</a:t>
            </a:r>
            <a:r>
              <a:rPr lang="es-ES" sz="1013" dirty="0"/>
              <a:t> en el botón </a:t>
            </a:r>
            <a:r>
              <a:rPr lang="es-ES" sz="1013" dirty="0" err="1"/>
              <a:t>download</a:t>
            </a:r>
            <a:r>
              <a:rPr lang="es-ES" sz="1013" dirty="0"/>
              <a:t>. Se descargará un fichero de 500 megas aproximadamente</a:t>
            </a:r>
          </a:p>
        </p:txBody>
      </p:sp>
      <p:pic>
        <p:nvPicPr>
          <p:cNvPr id="3" name="Imagen 2">
            <a:extLst>
              <a:ext uri="{FF2B5EF4-FFF2-40B4-BE49-F238E27FC236}">
                <a16:creationId xmlns:a16="http://schemas.microsoft.com/office/drawing/2014/main" id="{D2A077CF-85BB-4498-B420-32E8A9D1300D}"/>
              </a:ext>
            </a:extLst>
          </p:cNvPr>
          <p:cNvPicPr>
            <a:picLocks noChangeAspect="1"/>
          </p:cNvPicPr>
          <p:nvPr/>
        </p:nvPicPr>
        <p:blipFill>
          <a:blip r:embed="rId3"/>
          <a:stretch>
            <a:fillRect/>
          </a:stretch>
        </p:blipFill>
        <p:spPr>
          <a:xfrm>
            <a:off x="3055131" y="1282700"/>
            <a:ext cx="4151582" cy="3077201"/>
          </a:xfrm>
          <a:prstGeom prst="rect">
            <a:avLst/>
          </a:prstGeom>
        </p:spPr>
      </p:pic>
      <p:cxnSp>
        <p:nvCxnSpPr>
          <p:cNvPr id="8" name="Conector recto de flecha 7">
            <a:extLst>
              <a:ext uri="{FF2B5EF4-FFF2-40B4-BE49-F238E27FC236}">
                <a16:creationId xmlns:a16="http://schemas.microsoft.com/office/drawing/2014/main" id="{592DC340-66FA-4E21-A172-2C9310CECC3C}"/>
              </a:ext>
            </a:extLst>
          </p:cNvPr>
          <p:cNvCxnSpPr/>
          <p:nvPr/>
        </p:nvCxnSpPr>
        <p:spPr>
          <a:xfrm>
            <a:off x="2603715" y="2301498"/>
            <a:ext cx="1542082" cy="627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2" y="111535"/>
            <a:ext cx="7367587" cy="723378"/>
          </a:xfrm>
        </p:spPr>
        <p:txBody>
          <a:bodyPr/>
          <a:lstStyle/>
          <a:p>
            <a:r>
              <a:rPr lang="es-ES" dirty="0"/>
              <a:t>Instalación de Python</a:t>
            </a:r>
          </a:p>
        </p:txBody>
      </p:sp>
      <p:sp>
        <p:nvSpPr>
          <p:cNvPr id="7" name="CuadroTexto 6">
            <a:extLst>
              <a:ext uri="{FF2B5EF4-FFF2-40B4-BE49-F238E27FC236}">
                <a16:creationId xmlns:a16="http://schemas.microsoft.com/office/drawing/2014/main" id="{489163EC-A92D-496B-A7B0-E147C79D6122}"/>
              </a:ext>
            </a:extLst>
          </p:cNvPr>
          <p:cNvSpPr txBox="1"/>
          <p:nvPr/>
        </p:nvSpPr>
        <p:spPr>
          <a:xfrm>
            <a:off x="1418095" y="4616467"/>
            <a:ext cx="7462434" cy="461665"/>
          </a:xfrm>
          <a:prstGeom prst="rect">
            <a:avLst/>
          </a:prstGeom>
          <a:noFill/>
        </p:spPr>
        <p:txBody>
          <a:bodyPr wrap="square" rtlCol="0">
            <a:spAutoFit/>
          </a:bodyPr>
          <a:lstStyle/>
          <a:p>
            <a:pPr algn="ctr"/>
            <a:r>
              <a:rPr lang="es-ES" sz="1200" dirty="0"/>
              <a:t>Ve a la carpeta en la que se ha descargado el fichero, haz </a:t>
            </a:r>
            <a:r>
              <a:rPr lang="es-ES" sz="1200" dirty="0" err="1"/>
              <a:t>click</a:t>
            </a:r>
            <a:r>
              <a:rPr lang="es-ES" sz="1200" dirty="0"/>
              <a:t> con el botón derecho del ratón y selecciona </a:t>
            </a:r>
            <a:br>
              <a:rPr lang="es-ES" sz="1200" dirty="0"/>
            </a:br>
            <a:r>
              <a:rPr lang="es-ES" sz="1200" dirty="0"/>
              <a:t>“Ejecutar como administrador”</a:t>
            </a:r>
          </a:p>
        </p:txBody>
      </p:sp>
      <p:pic>
        <p:nvPicPr>
          <p:cNvPr id="2" name="Imagen 1">
            <a:extLst>
              <a:ext uri="{FF2B5EF4-FFF2-40B4-BE49-F238E27FC236}">
                <a16:creationId xmlns:a16="http://schemas.microsoft.com/office/drawing/2014/main" id="{4E1089D4-021F-4DFF-94A6-1528CD2547AE}"/>
              </a:ext>
            </a:extLst>
          </p:cNvPr>
          <p:cNvPicPr>
            <a:picLocks noChangeAspect="1"/>
          </p:cNvPicPr>
          <p:nvPr/>
        </p:nvPicPr>
        <p:blipFill>
          <a:blip r:embed="rId3"/>
          <a:stretch>
            <a:fillRect/>
          </a:stretch>
        </p:blipFill>
        <p:spPr>
          <a:xfrm>
            <a:off x="2597888" y="1025475"/>
            <a:ext cx="5205438" cy="3492931"/>
          </a:xfrm>
          <a:prstGeom prst="rect">
            <a:avLst/>
          </a:prstGeom>
          <a:ln>
            <a:solidFill>
              <a:schemeClr val="bg1">
                <a:lumMod val="75000"/>
              </a:schemeClr>
            </a:solidFill>
          </a:ln>
        </p:spPr>
      </p:pic>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0559"/>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601669" y="1064237"/>
            <a:ext cx="7077381" cy="430887"/>
          </a:xfrm>
          <a:prstGeom prst="rect">
            <a:avLst/>
          </a:prstGeom>
          <a:noFill/>
        </p:spPr>
        <p:txBody>
          <a:bodyPr wrap="square" rtlCol="0">
            <a:spAutoFit/>
          </a:bodyPr>
          <a:lstStyle/>
          <a:p>
            <a:r>
              <a:rPr lang="es-ES" sz="1100" dirty="0"/>
              <a:t>Es posible que aparezca una advertencia de seguridad de Windows indicando que el programa quiere realizar cambios en tu máquina. Selecciona SI</a:t>
            </a:r>
          </a:p>
        </p:txBody>
      </p:sp>
      <p:sp>
        <p:nvSpPr>
          <p:cNvPr id="9" name="CuadroTexto 8">
            <a:extLst>
              <a:ext uri="{FF2B5EF4-FFF2-40B4-BE49-F238E27FC236}">
                <a16:creationId xmlns:a16="http://schemas.microsoft.com/office/drawing/2014/main" id="{85DB02B2-77D0-4D93-8F62-7D1F02FF8C04}"/>
              </a:ext>
            </a:extLst>
          </p:cNvPr>
          <p:cNvSpPr txBox="1"/>
          <p:nvPr/>
        </p:nvSpPr>
        <p:spPr>
          <a:xfrm>
            <a:off x="6543219" y="4231951"/>
            <a:ext cx="1998222" cy="646331"/>
          </a:xfrm>
          <a:prstGeom prst="rect">
            <a:avLst/>
          </a:prstGeom>
          <a:noFill/>
        </p:spPr>
        <p:txBody>
          <a:bodyPr wrap="square" rtlCol="0">
            <a:spAutoFit/>
          </a:bodyPr>
          <a:lstStyle/>
          <a:p>
            <a:r>
              <a:rPr lang="es-ES" sz="1200" dirty="0"/>
              <a:t>Lo siguiente que verás es esta pantalla. Haz </a:t>
            </a:r>
            <a:r>
              <a:rPr lang="es-ES" sz="1200" dirty="0" err="1"/>
              <a:t>click</a:t>
            </a:r>
            <a:r>
              <a:rPr lang="es-ES" sz="1200" dirty="0"/>
              <a:t> en el botón Next</a:t>
            </a:r>
          </a:p>
        </p:txBody>
      </p:sp>
      <p:pic>
        <p:nvPicPr>
          <p:cNvPr id="2" name="Imagen 1">
            <a:extLst>
              <a:ext uri="{FF2B5EF4-FFF2-40B4-BE49-F238E27FC236}">
                <a16:creationId xmlns:a16="http://schemas.microsoft.com/office/drawing/2014/main" id="{EC01B808-84C4-49AF-B795-2796875262F8}"/>
              </a:ext>
            </a:extLst>
          </p:cNvPr>
          <p:cNvPicPr>
            <a:picLocks noChangeAspect="1"/>
          </p:cNvPicPr>
          <p:nvPr/>
        </p:nvPicPr>
        <p:blipFill>
          <a:blip r:embed="rId3"/>
          <a:stretch>
            <a:fillRect/>
          </a:stretch>
        </p:blipFill>
        <p:spPr>
          <a:xfrm>
            <a:off x="2317885" y="1896814"/>
            <a:ext cx="3803946" cy="2961338"/>
          </a:xfrm>
          <a:prstGeom prst="rect">
            <a:avLst/>
          </a:prstGeom>
        </p:spPr>
      </p:pic>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23068"/>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850119" y="924752"/>
            <a:ext cx="6210690" cy="276999"/>
          </a:xfrm>
          <a:prstGeom prst="rect">
            <a:avLst/>
          </a:prstGeom>
          <a:noFill/>
        </p:spPr>
        <p:txBody>
          <a:bodyPr wrap="square" rtlCol="0">
            <a:spAutoFit/>
          </a:bodyPr>
          <a:lstStyle/>
          <a:p>
            <a:r>
              <a:rPr lang="es-ES" sz="1200" dirty="0"/>
              <a:t>En este otro cuadro selecciona “Just Me”</a:t>
            </a:r>
          </a:p>
        </p:txBody>
      </p:sp>
      <p:pic>
        <p:nvPicPr>
          <p:cNvPr id="2" name="Imagen 1">
            <a:extLst>
              <a:ext uri="{FF2B5EF4-FFF2-40B4-BE49-F238E27FC236}">
                <a16:creationId xmlns:a16="http://schemas.microsoft.com/office/drawing/2014/main" id="{8485ED76-8158-4F03-8D7C-C0344C782BC4}"/>
              </a:ext>
            </a:extLst>
          </p:cNvPr>
          <p:cNvPicPr>
            <a:picLocks noChangeAspect="1"/>
          </p:cNvPicPr>
          <p:nvPr/>
        </p:nvPicPr>
        <p:blipFill>
          <a:blip r:embed="rId3"/>
          <a:stretch>
            <a:fillRect/>
          </a:stretch>
        </p:blipFill>
        <p:spPr>
          <a:xfrm>
            <a:off x="3038557" y="1639864"/>
            <a:ext cx="4206902" cy="3275036"/>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CDF9CC-FDE6-4E1E-B45A-0E5DF4B519C9}"/>
              </a:ext>
            </a:extLst>
          </p:cNvPr>
          <p:cNvPicPr>
            <a:picLocks noChangeAspect="1"/>
          </p:cNvPicPr>
          <p:nvPr/>
        </p:nvPicPr>
        <p:blipFill>
          <a:blip r:embed="rId3"/>
          <a:stretch>
            <a:fillRect/>
          </a:stretch>
        </p:blipFill>
        <p:spPr>
          <a:xfrm>
            <a:off x="1682453" y="1735789"/>
            <a:ext cx="3881593" cy="3021786"/>
          </a:xfrm>
          <a:prstGeom prst="rect">
            <a:avLst/>
          </a:prstGeom>
        </p:spPr>
      </p:pic>
      <p:sp>
        <p:nvSpPr>
          <p:cNvPr id="4" name="3 Título"/>
          <p:cNvSpPr>
            <a:spLocks noGrp="1"/>
          </p:cNvSpPr>
          <p:nvPr>
            <p:ph type="title" idx="4294967295"/>
          </p:nvPr>
        </p:nvSpPr>
        <p:spPr>
          <a:xfrm>
            <a:off x="1776413" y="228600"/>
            <a:ext cx="7367587" cy="1054100"/>
          </a:xfrm>
        </p:spPr>
        <p:txBody>
          <a:bodyPr/>
          <a:lstStyle/>
          <a:p>
            <a:r>
              <a:rPr lang="es-ES" dirty="0"/>
              <a:t>Instalación de Python</a:t>
            </a:r>
          </a:p>
        </p:txBody>
      </p:sp>
      <p:sp>
        <p:nvSpPr>
          <p:cNvPr id="5" name="3 Marcador de pie de página"/>
          <p:cNvSpPr>
            <a:spLocks noGrp="1"/>
          </p:cNvSpPr>
          <p:nvPr>
            <p:ph type="ftr" sz="quarter" idx="4294967295"/>
          </p:nvPr>
        </p:nvSpPr>
        <p:spPr>
          <a:xfrm>
            <a:off x="6443663" y="357188"/>
            <a:ext cx="2700337" cy="227012"/>
          </a:xfrm>
          <a:prstGeom prst="rect">
            <a:avLst/>
          </a:prstGeom>
        </p:spPr>
        <p:txBody>
          <a:bodyPr/>
          <a:lstStyle/>
          <a:p>
            <a:r>
              <a:rPr lang="es-ES" dirty="0"/>
              <a:t>Python Elemental</a:t>
            </a:r>
          </a:p>
        </p:txBody>
      </p:sp>
      <p:sp>
        <p:nvSpPr>
          <p:cNvPr id="7" name="CuadroTexto 6">
            <a:extLst>
              <a:ext uri="{FF2B5EF4-FFF2-40B4-BE49-F238E27FC236}">
                <a16:creationId xmlns:a16="http://schemas.microsoft.com/office/drawing/2014/main" id="{1A70D237-CEE2-414A-8C07-6D25FA272B37}"/>
              </a:ext>
            </a:extLst>
          </p:cNvPr>
          <p:cNvSpPr txBox="1"/>
          <p:nvPr/>
        </p:nvSpPr>
        <p:spPr>
          <a:xfrm>
            <a:off x="6443663" y="1859776"/>
            <a:ext cx="2106234" cy="1183466"/>
          </a:xfrm>
          <a:prstGeom prst="rect">
            <a:avLst/>
          </a:prstGeom>
          <a:noFill/>
        </p:spPr>
        <p:txBody>
          <a:bodyPr wrap="square" rtlCol="0">
            <a:spAutoFit/>
          </a:bodyPr>
          <a:lstStyle/>
          <a:p>
            <a:pPr algn="just"/>
            <a:r>
              <a:rPr lang="es-ES" sz="1013"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4267369" y="2451509"/>
            <a:ext cx="2176294" cy="111792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6E380-471A-4B5F-85FA-34CCAE8980F6}"/>
              </a:ext>
            </a:extLst>
          </p:cNvPr>
          <p:cNvPicPr>
            <a:picLocks noChangeAspect="1"/>
          </p:cNvPicPr>
          <p:nvPr/>
        </p:nvPicPr>
        <p:blipFill>
          <a:blip r:embed="rId3"/>
          <a:stretch>
            <a:fillRect/>
          </a:stretch>
        </p:blipFill>
        <p:spPr>
          <a:xfrm>
            <a:off x="1604963" y="1255363"/>
            <a:ext cx="4657984" cy="3626199"/>
          </a:xfrm>
          <a:prstGeom prst="rect">
            <a:avLst/>
          </a:prstGeom>
        </p:spPr>
      </p:pic>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6" y="1731277"/>
            <a:ext cx="1632242" cy="1569660"/>
          </a:xfrm>
          <a:prstGeom prst="rect">
            <a:avLst/>
          </a:prstGeom>
          <a:noFill/>
        </p:spPr>
        <p:txBody>
          <a:bodyPr wrap="none" rtlCol="0">
            <a:spAutoFit/>
          </a:bodyPr>
          <a:lstStyle/>
          <a:p>
            <a:r>
              <a:rPr lang="es-ES" sz="1200" dirty="0"/>
              <a:t>Marca esta casilla si no</a:t>
            </a:r>
          </a:p>
          <a:p>
            <a:r>
              <a:rPr lang="es-ES" sz="1200" dirty="0"/>
              <a:t>lo está y después haz</a:t>
            </a:r>
          </a:p>
          <a:p>
            <a:r>
              <a:rPr lang="es-ES" sz="1200" dirty="0" err="1"/>
              <a:t>click</a:t>
            </a:r>
            <a:r>
              <a:rPr lang="es-ES" sz="1200" dirty="0"/>
              <a:t> en </a:t>
            </a:r>
            <a:r>
              <a:rPr lang="es-ES" sz="1200" i="1" dirty="0" err="1">
                <a:solidFill>
                  <a:schemeClr val="tx1">
                    <a:lumMod val="95000"/>
                    <a:lumOff val="5000"/>
                  </a:schemeClr>
                </a:solidFill>
              </a:rPr>
              <a:t>Install</a:t>
            </a:r>
            <a:r>
              <a:rPr lang="es-ES" sz="1200" dirty="0"/>
              <a:t>.</a:t>
            </a:r>
          </a:p>
          <a:p>
            <a:endParaRPr lang="es-ES" sz="1200" dirty="0"/>
          </a:p>
          <a:p>
            <a:r>
              <a:rPr lang="es-ES" sz="1200" dirty="0"/>
              <a:t>El proceso llevará unos</a:t>
            </a:r>
          </a:p>
          <a:p>
            <a:r>
              <a:rPr lang="es-ES" sz="1200" dirty="0"/>
              <a:t>minutos. Al finalizar ya </a:t>
            </a:r>
          </a:p>
          <a:p>
            <a:r>
              <a:rPr lang="es-ES" sz="1200" dirty="0"/>
              <a:t>tenemos Python en</a:t>
            </a:r>
          </a:p>
          <a:p>
            <a:r>
              <a:rPr lang="es-ES" sz="1200"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BAC90D-4CAA-4A12-B3D9-0C3B1A077871}"/>
              </a:ext>
            </a:extLst>
          </p:cNvPr>
          <p:cNvSpPr txBox="1"/>
          <p:nvPr/>
        </p:nvSpPr>
        <p:spPr>
          <a:xfrm>
            <a:off x="2681791" y="2068629"/>
            <a:ext cx="184731" cy="248209"/>
          </a:xfrm>
          <a:prstGeom prst="rect">
            <a:avLst/>
          </a:prstGeom>
          <a:noFill/>
        </p:spPr>
        <p:txBody>
          <a:bodyPr wrap="none" rtlCol="0">
            <a:spAutoFit/>
          </a:bodyPr>
          <a:lstStyle/>
          <a:p>
            <a:endParaRPr lang="es-ES" sz="1013" dirty="0"/>
          </a:p>
        </p:txBody>
      </p:sp>
      <p:sp>
        <p:nvSpPr>
          <p:cNvPr id="4" name="3 Título"/>
          <p:cNvSpPr>
            <a:spLocks noGrp="1"/>
          </p:cNvSpPr>
          <p:nvPr>
            <p:ph type="title" idx="4294967295"/>
          </p:nvPr>
        </p:nvSpPr>
        <p:spPr>
          <a:xfrm>
            <a:off x="1517851" y="228600"/>
            <a:ext cx="7626150" cy="515319"/>
          </a:xfrm>
        </p:spPr>
        <p:txBody>
          <a:bodyPr/>
          <a:lstStyle/>
          <a:p>
            <a:r>
              <a:rPr lang="es-ES" dirty="0"/>
              <a:t>¿Por qué estamos hoy aquí?</a:t>
            </a:r>
          </a:p>
        </p:txBody>
      </p:sp>
      <p:sp>
        <p:nvSpPr>
          <p:cNvPr id="6" name="Rectángulo 5">
            <a:extLst>
              <a:ext uri="{FF2B5EF4-FFF2-40B4-BE49-F238E27FC236}">
                <a16:creationId xmlns:a16="http://schemas.microsoft.com/office/drawing/2014/main" id="{D279566B-55F9-4A0D-89E3-C6BAFC733DAD}"/>
              </a:ext>
            </a:extLst>
          </p:cNvPr>
          <p:cNvSpPr/>
          <p:nvPr/>
        </p:nvSpPr>
        <p:spPr>
          <a:xfrm>
            <a:off x="5740974" y="1150761"/>
            <a:ext cx="2902632" cy="404085"/>
          </a:xfrm>
          <a:prstGeom prst="rect">
            <a:avLst/>
          </a:prstGeom>
        </p:spPr>
        <p:txBody>
          <a:bodyPr wrap="square">
            <a:spAutoFit/>
          </a:bodyPr>
          <a:lstStyle/>
          <a:p>
            <a:pPr algn="ctr"/>
            <a:r>
              <a:rPr lang="es-ES" sz="1013"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8965" y="1236175"/>
            <a:ext cx="3969896" cy="2671150"/>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2774156" y="4228753"/>
            <a:ext cx="3780420" cy="253916"/>
          </a:xfrm>
          <a:prstGeom prst="rect">
            <a:avLst/>
          </a:prstGeom>
          <a:noFill/>
        </p:spPr>
        <p:txBody>
          <a:bodyPr wrap="square" rtlCol="0">
            <a:spAutoFit/>
          </a:bodyPr>
          <a:lstStyle/>
          <a:p>
            <a:r>
              <a:rPr lang="es-ES" sz="105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1517850" y="2022233"/>
            <a:ext cx="918102" cy="184895"/>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7" name="CuadroTexto 6">
            <a:extLst>
              <a:ext uri="{FF2B5EF4-FFF2-40B4-BE49-F238E27FC236}">
                <a16:creationId xmlns:a16="http://schemas.microsoft.com/office/drawing/2014/main" id="{522DF428-434E-4108-BBE8-F4896F71FB25}"/>
              </a:ext>
            </a:extLst>
          </p:cNvPr>
          <p:cNvSpPr txBox="1"/>
          <p:nvPr/>
        </p:nvSpPr>
        <p:spPr>
          <a:xfrm>
            <a:off x="1522132" y="4124897"/>
            <a:ext cx="7398584" cy="1200329"/>
          </a:xfrm>
          <a:prstGeom prst="rect">
            <a:avLst/>
          </a:prstGeom>
          <a:noFill/>
        </p:spPr>
        <p:txBody>
          <a:bodyPr wrap="square" rtlCol="0">
            <a:spAutoFit/>
          </a:bodyPr>
          <a:lstStyle/>
          <a:p>
            <a:pPr algn="ctr"/>
            <a:r>
              <a:rPr lang="es-ES" sz="1200" dirty="0"/>
              <a:t>Arrancar una ventana de comandos en Windows (Busca </a:t>
            </a:r>
            <a:r>
              <a:rPr lang="es-ES" sz="1100" dirty="0" err="1">
                <a:latin typeface="+mj-lt"/>
              </a:rPr>
              <a:t>cmd</a:t>
            </a:r>
            <a:r>
              <a:rPr lang="es-ES" sz="1200" dirty="0"/>
              <a:t> con la lupa en la barra de tareas)</a:t>
            </a:r>
          </a:p>
          <a:p>
            <a:pPr algn="ctr"/>
            <a:r>
              <a:rPr lang="es-ES" sz="1200" dirty="0"/>
              <a:t>Navega hasta el directorio donde has instalado </a:t>
            </a:r>
            <a:r>
              <a:rPr lang="es-ES" sz="1100" dirty="0">
                <a:latin typeface="+mj-lt"/>
              </a:rPr>
              <a:t>Anaconda3</a:t>
            </a:r>
            <a:r>
              <a:rPr lang="es-ES" sz="1200" dirty="0"/>
              <a:t> y dentro de él al subdirectorio </a:t>
            </a:r>
            <a:r>
              <a:rPr lang="es-ES" sz="1100" dirty="0" err="1">
                <a:latin typeface="+mj-lt"/>
              </a:rPr>
              <a:t>condabin</a:t>
            </a:r>
            <a:r>
              <a:rPr lang="es-ES" sz="1200" dirty="0"/>
              <a:t>, usando el comando </a:t>
            </a:r>
            <a:r>
              <a:rPr lang="es-ES" sz="1100" dirty="0">
                <a:latin typeface="+mj-lt"/>
              </a:rPr>
              <a:t>cd</a:t>
            </a:r>
            <a:r>
              <a:rPr lang="es-ES" sz="1200" dirty="0"/>
              <a:t> como se puede ver en la figura</a:t>
            </a:r>
          </a:p>
          <a:p>
            <a:pPr algn="ctr"/>
            <a:r>
              <a:rPr lang="es-ES" sz="1200" dirty="0"/>
              <a:t>y teclear dentro de ella  </a:t>
            </a:r>
            <a:r>
              <a:rPr lang="es-ES" sz="1100" dirty="0" err="1">
                <a:latin typeface="+mj-lt"/>
              </a:rPr>
              <a:t>conda</a:t>
            </a:r>
            <a:r>
              <a:rPr lang="es-ES" sz="1100" dirty="0">
                <a:latin typeface="+mj-lt"/>
              </a:rPr>
              <a:t> </a:t>
            </a:r>
            <a:r>
              <a:rPr lang="es-ES" sz="1100" dirty="0" err="1">
                <a:latin typeface="+mj-lt"/>
              </a:rPr>
              <a:t>create</a:t>
            </a:r>
            <a:r>
              <a:rPr lang="es-ES" sz="1100" dirty="0">
                <a:latin typeface="Lucida Console" panose="020B0609040504020204" pitchFamily="49" charset="0"/>
              </a:rPr>
              <a:t> </a:t>
            </a:r>
            <a:r>
              <a:rPr lang="es-ES" sz="1000" dirty="0">
                <a:latin typeface="Lucida Console" panose="020B0609040504020204" pitchFamily="49" charset="0"/>
              </a:rPr>
              <a:t>--</a:t>
            </a:r>
            <a:r>
              <a:rPr lang="es-ES" sz="1100" dirty="0" err="1">
                <a:latin typeface="+mj-lt"/>
              </a:rPr>
              <a:t>name</a:t>
            </a:r>
            <a:r>
              <a:rPr lang="es-ES" sz="1100" dirty="0">
                <a:latin typeface="+mj-lt"/>
              </a:rPr>
              <a:t> py37</a:t>
            </a:r>
            <a:r>
              <a:rPr lang="es-ES" sz="1050" dirty="0">
                <a:latin typeface="Lucida Sans Typewriter" panose="020B0509030504030204" pitchFamily="49" charset="0"/>
              </a:rPr>
              <a:t>. </a:t>
            </a:r>
            <a:r>
              <a:rPr lang="es-ES" sz="1200" dirty="0"/>
              <a:t>Contesta </a:t>
            </a:r>
            <a:r>
              <a:rPr lang="es-ES" sz="1200" dirty="0">
                <a:latin typeface="+mj-lt"/>
              </a:rPr>
              <a:t>y</a:t>
            </a:r>
            <a:r>
              <a:rPr lang="es-ES" sz="1200" dirty="0"/>
              <a:t> a la pregunta </a:t>
            </a:r>
            <a:r>
              <a:rPr lang="es-ES" sz="1100" dirty="0" err="1">
                <a:latin typeface="+mj-lt"/>
              </a:rPr>
              <a:t>Proceed</a:t>
            </a:r>
            <a:r>
              <a:rPr lang="es-ES" sz="1200" dirty="0"/>
              <a:t>?</a:t>
            </a:r>
          </a:p>
          <a:p>
            <a:pPr algn="ctr"/>
            <a:r>
              <a:rPr lang="es-ES" sz="1200" dirty="0"/>
              <a:t>A continuación escribe en la misma ventana de comandos </a:t>
            </a:r>
            <a:r>
              <a:rPr lang="es-ES" sz="1050" dirty="0" err="1">
                <a:latin typeface="+mj-lt"/>
              </a:rPr>
              <a:t>conda</a:t>
            </a:r>
            <a:r>
              <a:rPr lang="es-ES" sz="1050" dirty="0">
                <a:latin typeface="+mj-lt"/>
              </a:rPr>
              <a:t> </a:t>
            </a:r>
            <a:r>
              <a:rPr lang="es-ES" sz="1050" dirty="0" err="1">
                <a:latin typeface="+mj-lt"/>
              </a:rPr>
              <a:t>activate</a:t>
            </a:r>
            <a:r>
              <a:rPr lang="es-ES" sz="1050" dirty="0">
                <a:latin typeface="+mj-lt"/>
              </a:rPr>
              <a:t> py37</a:t>
            </a:r>
            <a:endParaRPr lang="es-ES" sz="1200" dirty="0">
              <a:latin typeface="+mj-lt"/>
            </a:endParaRPr>
          </a:p>
          <a:p>
            <a:pPr algn="ctr"/>
            <a:endParaRPr lang="es-ES" sz="1200" dirty="0"/>
          </a:p>
        </p:txBody>
      </p:sp>
      <p:pic>
        <p:nvPicPr>
          <p:cNvPr id="2" name="Imagen 1">
            <a:extLst>
              <a:ext uri="{FF2B5EF4-FFF2-40B4-BE49-F238E27FC236}">
                <a16:creationId xmlns:a16="http://schemas.microsoft.com/office/drawing/2014/main" id="{546B110C-57D5-4EBF-B743-6D1C07D2B6A1}"/>
              </a:ext>
            </a:extLst>
          </p:cNvPr>
          <p:cNvPicPr>
            <a:picLocks noChangeAspect="1"/>
          </p:cNvPicPr>
          <p:nvPr/>
        </p:nvPicPr>
        <p:blipFill>
          <a:blip r:embed="rId3"/>
          <a:stretch>
            <a:fillRect/>
          </a:stretch>
        </p:blipFill>
        <p:spPr>
          <a:xfrm>
            <a:off x="2504054" y="906651"/>
            <a:ext cx="5434740" cy="3148503"/>
          </a:xfrm>
          <a:prstGeom prst="rect">
            <a:avLst/>
          </a:prstGeom>
        </p:spPr>
      </p:pic>
    </p:spTree>
    <p:extLst>
      <p:ext uri="{BB962C8B-B14F-4D97-AF65-F5344CB8AC3E}">
        <p14:creationId xmlns:p14="http://schemas.microsoft.com/office/powerpoint/2010/main" val="394239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9091" y="388119"/>
            <a:ext cx="6454775" cy="541337"/>
          </a:xfrm>
        </p:spPr>
        <p:txBody>
          <a:bodyPr/>
          <a:lstStyle/>
          <a:p>
            <a:r>
              <a:rPr lang="es-ES" dirty="0"/>
              <a:t>Instalación de Python</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6628751" y="1523161"/>
            <a:ext cx="2214247" cy="1123384"/>
          </a:xfrm>
          <a:prstGeom prst="rect">
            <a:avLst/>
          </a:prstGeom>
          <a:noFill/>
        </p:spPr>
        <p:txBody>
          <a:bodyPr wrap="square" rtlCol="0">
            <a:spAutoFit/>
          </a:bodyPr>
          <a:lstStyle/>
          <a:p>
            <a:r>
              <a:rPr lang="es-ES" sz="1100" dirty="0"/>
              <a:t>Ve a la carpeta en la que instaló Python, y dentro de ella a la carpeta Scripts.</a:t>
            </a:r>
          </a:p>
          <a:p>
            <a:r>
              <a:rPr lang="es-ES" sz="1100" dirty="0"/>
              <a:t>Selecciona con el botón derecho del ratón el fichero que se llama idle y </a:t>
            </a:r>
            <a:r>
              <a:rPr lang="es-ES" sz="1200" dirty="0"/>
              <a:t>después</a:t>
            </a:r>
            <a:r>
              <a:rPr lang="es-ES" sz="1100" dirty="0"/>
              <a:t> Enviar a Escritorio.</a:t>
            </a:r>
          </a:p>
        </p:txBody>
      </p:sp>
      <p:pic>
        <p:nvPicPr>
          <p:cNvPr id="2" name="Imagen 1">
            <a:extLst>
              <a:ext uri="{FF2B5EF4-FFF2-40B4-BE49-F238E27FC236}">
                <a16:creationId xmlns:a16="http://schemas.microsoft.com/office/drawing/2014/main" id="{E9C6BB00-3AEF-4845-A6B3-5C0CB2C6A5F1}"/>
              </a:ext>
            </a:extLst>
          </p:cNvPr>
          <p:cNvPicPr>
            <a:picLocks noChangeAspect="1"/>
          </p:cNvPicPr>
          <p:nvPr/>
        </p:nvPicPr>
        <p:blipFill>
          <a:blip r:embed="rId3"/>
          <a:stretch>
            <a:fillRect/>
          </a:stretch>
        </p:blipFill>
        <p:spPr>
          <a:xfrm>
            <a:off x="1683137" y="1080365"/>
            <a:ext cx="4802904" cy="3815161"/>
          </a:xfrm>
          <a:prstGeom prst="rect">
            <a:avLst/>
          </a:prstGeom>
          <a:ln>
            <a:solidFill>
              <a:schemeClr val="bg1">
                <a:lumMod val="75000"/>
              </a:schemeClr>
            </a:solidFill>
          </a:ln>
        </p:spPr>
      </p:pic>
    </p:spTree>
    <p:extLst>
      <p:ext uri="{BB962C8B-B14F-4D97-AF65-F5344CB8AC3E}">
        <p14:creationId xmlns:p14="http://schemas.microsoft.com/office/powerpoint/2010/main" val="2005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44612" y="204143"/>
            <a:ext cx="6454775" cy="541337"/>
          </a:xfrm>
        </p:spPr>
        <p:txBody>
          <a:bodyPr/>
          <a:lstStyle/>
          <a:p>
            <a:r>
              <a:rPr lang="es-ES" dirty="0"/>
              <a:t>Instalación de Python</a:t>
            </a:r>
          </a:p>
        </p:txBody>
      </p:sp>
      <p:sp>
        <p:nvSpPr>
          <p:cNvPr id="10" name="CuadroTexto 9">
            <a:extLst>
              <a:ext uri="{FF2B5EF4-FFF2-40B4-BE49-F238E27FC236}">
                <a16:creationId xmlns:a16="http://schemas.microsoft.com/office/drawing/2014/main" id="{1E070A7C-BFBF-4AF1-BFE3-181679AD0E68}"/>
              </a:ext>
            </a:extLst>
          </p:cNvPr>
          <p:cNvSpPr txBox="1"/>
          <p:nvPr/>
        </p:nvSpPr>
        <p:spPr>
          <a:xfrm>
            <a:off x="1414848" y="4589788"/>
            <a:ext cx="6745010" cy="276999"/>
          </a:xfrm>
          <a:prstGeom prst="rect">
            <a:avLst/>
          </a:prstGeom>
          <a:noFill/>
        </p:spPr>
        <p:txBody>
          <a:bodyPr wrap="square" rtlCol="0">
            <a:spAutoFit/>
          </a:bodyPr>
          <a:lstStyle/>
          <a:p>
            <a:r>
              <a:rPr lang="es-ES" sz="1200" dirty="0"/>
              <a:t>Haz doble </a:t>
            </a:r>
            <a:r>
              <a:rPr lang="es-ES" sz="1200" dirty="0" err="1"/>
              <a:t>click</a:t>
            </a:r>
            <a:r>
              <a:rPr lang="es-ES" sz="1200" dirty="0"/>
              <a:t> en el icono </a:t>
            </a:r>
            <a:r>
              <a:rPr lang="es-ES" sz="1200" i="1" dirty="0"/>
              <a:t>idle</a:t>
            </a:r>
            <a:r>
              <a:rPr lang="es-ES" sz="12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3"/>
          <a:stretch>
            <a:fillRect/>
          </a:stretch>
        </p:blipFill>
        <p:spPr>
          <a:xfrm>
            <a:off x="1493657" y="1048467"/>
            <a:ext cx="1729989" cy="3349554"/>
          </a:xfrm>
          <a:prstGeom prst="rect">
            <a:avLst/>
          </a:prstGeom>
        </p:spPr>
      </p:pic>
      <p:pic>
        <p:nvPicPr>
          <p:cNvPr id="2" name="Imagen 1">
            <a:extLst>
              <a:ext uri="{FF2B5EF4-FFF2-40B4-BE49-F238E27FC236}">
                <a16:creationId xmlns:a16="http://schemas.microsoft.com/office/drawing/2014/main" id="{3F6F6E91-546E-41F8-B5B5-A846FE8D4742}"/>
              </a:ext>
            </a:extLst>
          </p:cNvPr>
          <p:cNvPicPr>
            <a:picLocks noChangeAspect="1"/>
          </p:cNvPicPr>
          <p:nvPr/>
        </p:nvPicPr>
        <p:blipFill>
          <a:blip r:embed="rId4"/>
          <a:stretch>
            <a:fillRect/>
          </a:stretch>
        </p:blipFill>
        <p:spPr>
          <a:xfrm>
            <a:off x="4265534" y="1048466"/>
            <a:ext cx="4083034" cy="3349555"/>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39652" y="347741"/>
            <a:ext cx="6454775" cy="541337"/>
          </a:xfrm>
        </p:spPr>
        <p:txBody>
          <a:bodyPr/>
          <a:lstStyle/>
          <a:p>
            <a:r>
              <a:rPr lang="es-ES" dirty="0"/>
              <a:t>Descargar los materiales del curso</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595111" y="1226231"/>
            <a:ext cx="6669361" cy="600164"/>
          </a:xfrm>
          <a:prstGeom prst="rect">
            <a:avLst/>
          </a:prstGeom>
          <a:noFill/>
        </p:spPr>
        <p:txBody>
          <a:bodyPr wrap="square" rtlCol="0">
            <a:spAutoFit/>
          </a:bodyPr>
          <a:lstStyle/>
          <a:p>
            <a:r>
              <a:rPr lang="es-ES" sz="1100" dirty="0"/>
              <a:t>Abre la página web </a:t>
            </a:r>
            <a:r>
              <a:rPr lang="es-ES" sz="1100" dirty="0">
                <a:hlinkClick r:id="rId3"/>
              </a:rPr>
              <a:t>https://github.com/jgalgarra/introprogpython</a:t>
            </a:r>
            <a:endParaRPr lang="es-ES" sz="1100" dirty="0"/>
          </a:p>
          <a:p>
            <a:endParaRPr lang="es-ES" sz="1100" dirty="0">
              <a:latin typeface="Lucida Console" panose="020B0609040504020204" pitchFamily="49" charset="0"/>
            </a:endParaRPr>
          </a:p>
          <a:p>
            <a:endParaRPr lang="es-ES" sz="1100"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1703123" y="1698001"/>
            <a:ext cx="3861048" cy="270087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822336" y="3912247"/>
            <a:ext cx="715213"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CuadroTexto 8">
            <a:extLst>
              <a:ext uri="{FF2B5EF4-FFF2-40B4-BE49-F238E27FC236}">
                <a16:creationId xmlns:a16="http://schemas.microsoft.com/office/drawing/2014/main" id="{5BCD3C43-512F-42D6-98B1-B73A20DB085A}"/>
              </a:ext>
            </a:extLst>
          </p:cNvPr>
          <p:cNvSpPr txBox="1"/>
          <p:nvPr/>
        </p:nvSpPr>
        <p:spPr>
          <a:xfrm>
            <a:off x="5698603" y="3959284"/>
            <a:ext cx="1051891" cy="261610"/>
          </a:xfrm>
          <a:prstGeom prst="rect">
            <a:avLst/>
          </a:prstGeom>
          <a:noFill/>
        </p:spPr>
        <p:txBody>
          <a:bodyPr wrap="none" rtlCol="0">
            <a:spAutoFit/>
          </a:bodyPr>
          <a:lstStyle/>
          <a:p>
            <a:r>
              <a:rPr lang="es-ES" sz="1100" dirty="0">
                <a:solidFill>
                  <a:srgbClr val="FF0000"/>
                </a:solidFill>
              </a:rPr>
              <a:t>Haz </a:t>
            </a:r>
            <a:r>
              <a:rPr lang="es-ES" sz="1100" dirty="0" err="1">
                <a:solidFill>
                  <a:srgbClr val="FF0000"/>
                </a:solidFill>
              </a:rPr>
              <a:t>click</a:t>
            </a:r>
            <a:r>
              <a:rPr lang="es-ES" sz="1100"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179942" y="1547350"/>
            <a:ext cx="2924104" cy="1505128"/>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37549" y="4074266"/>
            <a:ext cx="161054" cy="158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077609" y="3373597"/>
            <a:ext cx="1005403" cy="261610"/>
          </a:xfrm>
          <a:prstGeom prst="rect">
            <a:avLst/>
          </a:prstGeom>
          <a:noFill/>
        </p:spPr>
        <p:txBody>
          <a:bodyPr wrap="none" rtlCol="0">
            <a:spAutoFit/>
          </a:bodyPr>
          <a:lstStyle/>
          <a:p>
            <a:r>
              <a:rPr lang="es-ES" sz="1100"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6941705" y="2940139"/>
            <a:ext cx="0" cy="4037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1342" y="385225"/>
            <a:ext cx="6454775" cy="541337"/>
          </a:xfrm>
        </p:spPr>
        <p:txBody>
          <a:bodyPr/>
          <a:lstStyle/>
          <a:p>
            <a:r>
              <a:rPr lang="es-ES" dirty="0"/>
              <a:t>Python Shell como calculadora</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618359" y="1086746"/>
            <a:ext cx="6781722" cy="925318"/>
          </a:xfrm>
          <a:prstGeom prst="rect">
            <a:avLst/>
          </a:prstGeom>
          <a:noFill/>
        </p:spPr>
        <p:txBody>
          <a:bodyPr wrap="square" rtlCol="0">
            <a:spAutoFit/>
          </a:bodyPr>
          <a:lstStyle/>
          <a:p>
            <a:pPr algn="just"/>
            <a:r>
              <a:rPr lang="es-ES" sz="1100" dirty="0"/>
              <a:t>Hay operaciones que requieren usar un paquete software. Como la raíz cuadrada. Para ello hay que importar el paquete con la instrucción </a:t>
            </a:r>
            <a:r>
              <a:rPr lang="es-ES" sz="1100" dirty="0" err="1">
                <a:latin typeface="Lucida Console" panose="020B0609040504020204" pitchFamily="49" charset="0"/>
              </a:rPr>
              <a:t>import</a:t>
            </a:r>
            <a:r>
              <a:rPr lang="es-ES" sz="1100" dirty="0"/>
              <a:t> y luego llamar a la función que realiza la operación.</a:t>
            </a:r>
          </a:p>
          <a:p>
            <a:endParaRPr lang="es-ES" sz="1100" dirty="0"/>
          </a:p>
          <a:p>
            <a:pPr algn="just"/>
            <a:r>
              <a:rPr lang="es-ES" sz="1100" dirty="0"/>
              <a:t>Aquí puedes ver como se calcula la raíz cuadrada de 3 o el logaritmo de 100 en base 10</a:t>
            </a:r>
          </a:p>
          <a:p>
            <a:endParaRPr lang="es-ES" sz="1013" dirty="0">
              <a:latin typeface="Lucida Console" panose="020B0609040504020204" pitchFamily="49" charset="0"/>
            </a:endParaRPr>
          </a:p>
        </p:txBody>
      </p:sp>
      <p:pic>
        <p:nvPicPr>
          <p:cNvPr id="5" name="Imagen 4">
            <a:extLst>
              <a:ext uri="{FF2B5EF4-FFF2-40B4-BE49-F238E27FC236}">
                <a16:creationId xmlns:a16="http://schemas.microsoft.com/office/drawing/2014/main" id="{FDA59ACB-26F6-4DF5-9A1F-B7DBC8127178}"/>
              </a:ext>
            </a:extLst>
          </p:cNvPr>
          <p:cNvPicPr>
            <a:picLocks noChangeAspect="1"/>
          </p:cNvPicPr>
          <p:nvPr/>
        </p:nvPicPr>
        <p:blipFill>
          <a:blip r:embed="rId3"/>
          <a:stretch>
            <a:fillRect/>
          </a:stretch>
        </p:blipFill>
        <p:spPr>
          <a:xfrm>
            <a:off x="2160156" y="2068359"/>
            <a:ext cx="5735961" cy="2689916"/>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FAF4C9-1289-47B2-B950-C4B215D072AB}"/>
              </a:ext>
            </a:extLst>
          </p:cNvPr>
          <p:cNvSpPr>
            <a:spLocks noGrp="1"/>
          </p:cNvSpPr>
          <p:nvPr>
            <p:ph type="title" idx="4294967295"/>
          </p:nvPr>
        </p:nvSpPr>
        <p:spPr>
          <a:xfrm>
            <a:off x="1776413" y="228600"/>
            <a:ext cx="7367587" cy="600559"/>
          </a:xfrm>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1776413" y="1881147"/>
            <a:ext cx="3078343" cy="1754326"/>
          </a:xfrm>
          <a:prstGeom prst="rect">
            <a:avLst/>
          </a:prstGeom>
          <a:noFill/>
        </p:spPr>
        <p:txBody>
          <a:bodyPr wrap="square" rtlCol="0">
            <a:spAutoFit/>
          </a:bodyPr>
          <a:lstStyle/>
          <a:p>
            <a:pPr algn="just"/>
            <a:r>
              <a:rPr lang="es-ES" sz="1200"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sz="1200" dirty="0" err="1"/>
              <a:t>py</a:t>
            </a:r>
            <a:endParaRPr lang="es-ES" sz="1200" dirty="0"/>
          </a:p>
          <a:p>
            <a:pPr algn="just"/>
            <a:endParaRPr lang="es-ES" sz="1200" dirty="0"/>
          </a:p>
          <a:p>
            <a:pPr algn="just"/>
            <a:r>
              <a:rPr lang="es-ES" sz="1200" dirty="0"/>
              <a:t>IDLE trae un editor integrado que usaremos para todos los ejercicios.</a:t>
            </a:r>
          </a:p>
        </p:txBody>
      </p:sp>
      <p:pic>
        <p:nvPicPr>
          <p:cNvPr id="2" name="Imagen 1">
            <a:extLst>
              <a:ext uri="{FF2B5EF4-FFF2-40B4-BE49-F238E27FC236}">
                <a16:creationId xmlns:a16="http://schemas.microsoft.com/office/drawing/2014/main" id="{36A653AC-72E5-4D5C-BCAB-D042274884AE}"/>
              </a:ext>
            </a:extLst>
          </p:cNvPr>
          <p:cNvPicPr>
            <a:picLocks noChangeAspect="1"/>
          </p:cNvPicPr>
          <p:nvPr/>
        </p:nvPicPr>
        <p:blipFill>
          <a:blip r:embed="rId2"/>
          <a:stretch>
            <a:fillRect/>
          </a:stretch>
        </p:blipFill>
        <p:spPr>
          <a:xfrm>
            <a:off x="5052321" y="960895"/>
            <a:ext cx="3498522" cy="3733154"/>
          </a:xfrm>
          <a:prstGeom prst="rect">
            <a:avLst/>
          </a:prstGeom>
        </p:spPr>
      </p:pic>
    </p:spTree>
    <p:extLst>
      <p:ext uri="{BB962C8B-B14F-4D97-AF65-F5344CB8AC3E}">
        <p14:creationId xmlns:p14="http://schemas.microsoft.com/office/powerpoint/2010/main" val="44209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59437" y="357188"/>
            <a:ext cx="7367587" cy="588209"/>
          </a:xfrm>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1559437" y="1316138"/>
            <a:ext cx="6995627" cy="1015663"/>
          </a:xfrm>
          <a:prstGeom prst="rect">
            <a:avLst/>
          </a:prstGeom>
          <a:noFill/>
        </p:spPr>
        <p:txBody>
          <a:bodyPr wrap="square" rtlCol="0">
            <a:spAutoFit/>
          </a:bodyPr>
          <a:lstStyle/>
          <a:p>
            <a:pPr algn="just"/>
            <a:r>
              <a:rPr lang="es-ES" sz="1200" dirty="0"/>
              <a:t>Este es el primer programa que se escribe cuando aprendemos un lenguaje de programación. Decimos “¡Hola!” al mundo, para que sepan que ya sabemos hacer algo nuevo. En Python es tan simple como invocar la función </a:t>
            </a:r>
            <a:r>
              <a:rPr lang="es-ES" sz="1050" dirty="0">
                <a:latin typeface="Lucida Console" panose="020B0609040504020204" pitchFamily="49" charset="0"/>
              </a:rPr>
              <a:t>print()</a:t>
            </a:r>
            <a:r>
              <a:rPr lang="es-ES" sz="1200" dirty="0"/>
              <a:t>. </a:t>
            </a:r>
          </a:p>
          <a:p>
            <a:endParaRPr lang="es-ES" sz="1200" dirty="0"/>
          </a:p>
          <a:p>
            <a:r>
              <a:rPr lang="es-ES" sz="1200" dirty="0"/>
              <a:t>Abre el fichero </a:t>
            </a:r>
            <a:r>
              <a:rPr lang="es-ES" sz="1050" dirty="0">
                <a:latin typeface="Lucida Console" panose="020B0609040504020204" pitchFamily="49" charset="0"/>
              </a:rPr>
              <a:t>hello_world.py </a:t>
            </a:r>
            <a:r>
              <a:rPr lang="es-ES" sz="1200" dirty="0"/>
              <a:t>. Haz </a:t>
            </a:r>
            <a:r>
              <a:rPr lang="es-ES" sz="1200" dirty="0" err="1"/>
              <a:t>click</a:t>
            </a:r>
            <a:r>
              <a:rPr lang="es-ES" sz="1200" dirty="0"/>
              <a:t> en Run Module y comprueba el resultado. </a:t>
            </a:r>
          </a:p>
        </p:txBody>
      </p:sp>
      <p:pic>
        <p:nvPicPr>
          <p:cNvPr id="3" name="Imagen 2">
            <a:extLst>
              <a:ext uri="{FF2B5EF4-FFF2-40B4-BE49-F238E27FC236}">
                <a16:creationId xmlns:a16="http://schemas.microsoft.com/office/drawing/2014/main" id="{F8541996-C090-4450-89C6-94258E2EF4DC}"/>
              </a:ext>
            </a:extLst>
          </p:cNvPr>
          <p:cNvPicPr>
            <a:picLocks noChangeAspect="1"/>
          </p:cNvPicPr>
          <p:nvPr/>
        </p:nvPicPr>
        <p:blipFill>
          <a:blip r:embed="rId3"/>
          <a:stretch>
            <a:fillRect/>
          </a:stretch>
        </p:blipFill>
        <p:spPr>
          <a:xfrm>
            <a:off x="1898543" y="2521711"/>
            <a:ext cx="6488381" cy="2264601"/>
          </a:xfrm>
          <a:prstGeom prst="rect">
            <a:avLst/>
          </a:prstGeom>
        </p:spPr>
      </p:pic>
    </p:spTree>
    <p:extLst>
      <p:ext uri="{BB962C8B-B14F-4D97-AF65-F5344CB8AC3E}">
        <p14:creationId xmlns:p14="http://schemas.microsoft.com/office/powerpoint/2010/main" val="321566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134693"/>
            <a:ext cx="6534727" cy="1015663"/>
          </a:xfrm>
          <a:prstGeom prst="rect">
            <a:avLst/>
          </a:prstGeom>
          <a:noFill/>
        </p:spPr>
        <p:txBody>
          <a:bodyPr wrap="square" rtlCol="0">
            <a:spAutoFit/>
          </a:bodyPr>
          <a:lstStyle/>
          <a:p>
            <a:r>
              <a:rPr lang="es-ES" sz="1200" dirty="0"/>
              <a:t>En programación, una variable es una zona de la memoria en la que se almacena un valor. Cada variable tiene un nombre, que elegimos al crearla y su contenido puede ser de diferentes tipos: un número. una letra, un  texto…</a:t>
            </a:r>
          </a:p>
          <a:p>
            <a:endParaRPr lang="es-ES" sz="1200" dirty="0"/>
          </a:p>
          <a:p>
            <a:r>
              <a:rPr lang="es-ES" sz="1200"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2370479" y="2571750"/>
            <a:ext cx="5346594" cy="1339341"/>
          </a:xfrm>
          <a:prstGeom prst="rect">
            <a:avLst/>
          </a:prstGeom>
          <a:noFill/>
        </p:spPr>
        <p:txBody>
          <a:bodyPr wrap="square" rtlCol="0">
            <a:spAutoFit/>
          </a:bodyPr>
          <a:lstStyle/>
          <a:p>
            <a:r>
              <a:rPr lang="es-ES" sz="1013" dirty="0">
                <a:latin typeface="Lucida Console" panose="020B0609040504020204" pitchFamily="49" charset="0"/>
              </a:rPr>
              <a:t>edad = 21                # Número entero</a:t>
            </a:r>
          </a:p>
          <a:p>
            <a:r>
              <a:rPr lang="es-ES" sz="1013" dirty="0">
                <a:latin typeface="Lucida Console" panose="020B0609040504020204" pitchFamily="49" charset="0"/>
              </a:rPr>
              <a:t>peso = 77.6              # Número real</a:t>
            </a:r>
          </a:p>
          <a:p>
            <a:r>
              <a:rPr lang="es-ES" sz="1013" dirty="0">
                <a:latin typeface="Lucida Console" panose="020B0609040504020204" pitchFamily="49" charset="0"/>
              </a:rPr>
              <a:t>comida = “chocolate”       # Caracteres (</a:t>
            </a:r>
            <a:r>
              <a:rPr lang="es-ES" sz="1013" dirty="0" err="1">
                <a:latin typeface="Lucida Console" panose="020B0609040504020204" pitchFamily="49" charset="0"/>
              </a:rPr>
              <a:t>String</a:t>
            </a:r>
            <a:r>
              <a:rPr lang="es-ES" sz="1013" dirty="0">
                <a:latin typeface="Lucida Console" panose="020B0609040504020204" pitchFamily="49" charset="0"/>
              </a:rPr>
              <a:t>)</a:t>
            </a:r>
          </a:p>
          <a:p>
            <a:endParaRPr lang="es-ES" sz="1013" dirty="0">
              <a:latin typeface="Lucida Console" panose="020B0609040504020204" pitchFamily="49" charset="0"/>
            </a:endParaRPr>
          </a:p>
          <a:p>
            <a:r>
              <a:rPr lang="es-ES" sz="1013" dirty="0">
                <a:latin typeface="Lucida Console" panose="020B0609040504020204" pitchFamily="49" charset="0"/>
              </a:rPr>
              <a:t>a = 4</a:t>
            </a:r>
          </a:p>
          <a:p>
            <a:r>
              <a:rPr lang="es-ES" sz="1013" dirty="0">
                <a:latin typeface="Lucida Console" panose="020B0609040504020204" pitchFamily="49" charset="0"/>
              </a:rPr>
              <a:t>b = 5</a:t>
            </a:r>
          </a:p>
          <a:p>
            <a:endParaRPr lang="es-ES" sz="1013" dirty="0">
              <a:latin typeface="Lucida Console" panose="020B0609040504020204" pitchFamily="49" charset="0"/>
            </a:endParaRPr>
          </a:p>
          <a:p>
            <a:r>
              <a:rPr lang="es-ES" sz="1013"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1835334" y="4730370"/>
            <a:ext cx="2561920"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variables_0_intro.py</a:t>
            </a:r>
            <a:endParaRPr lang="es-ES" sz="1013" dirty="0"/>
          </a:p>
        </p:txBody>
      </p:sp>
    </p:spTree>
    <p:extLst>
      <p:ext uri="{BB962C8B-B14F-4D97-AF65-F5344CB8AC3E}">
        <p14:creationId xmlns:p14="http://schemas.microsoft.com/office/powerpoint/2010/main" val="2956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36729"/>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364854"/>
            <a:ext cx="6534727" cy="830997"/>
          </a:xfrm>
          <a:prstGeom prst="rect">
            <a:avLst/>
          </a:prstGeom>
          <a:noFill/>
        </p:spPr>
        <p:txBody>
          <a:bodyPr wrap="square" rtlCol="0">
            <a:spAutoFit/>
          </a:bodyPr>
          <a:lstStyle/>
          <a:p>
            <a:r>
              <a:rPr lang="es-ES" sz="1200" dirty="0"/>
              <a:t>Para poder interactuar con el usuario necesitamos que pueda introducir valores, que almacenamos en variables. Por ejemplo, podemos pedirle el nombre, la edad y la estatura.</a:t>
            </a:r>
          </a:p>
          <a:p>
            <a:endParaRPr lang="es-ES" sz="1200" dirty="0"/>
          </a:p>
          <a:p>
            <a:r>
              <a:rPr lang="es-ES" sz="1200" dirty="0"/>
              <a:t>Para eso usamos la instrucción </a:t>
            </a:r>
            <a:r>
              <a:rPr lang="es-ES" sz="1050" dirty="0">
                <a:latin typeface="Lucida Sans Typewriter" panose="020B0509030504030204" pitchFamily="49" charset="0"/>
              </a:rPr>
              <a:t>input()</a:t>
            </a:r>
            <a:endParaRPr lang="es-ES" sz="1200"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2249742" y="2949792"/>
            <a:ext cx="5346594" cy="248209"/>
          </a:xfrm>
          <a:prstGeom prst="rect">
            <a:avLst/>
          </a:prstGeom>
          <a:noFill/>
        </p:spPr>
        <p:txBody>
          <a:bodyPr wrap="square" rtlCol="0">
            <a:spAutoFit/>
          </a:bodyPr>
          <a:lstStyle/>
          <a:p>
            <a:r>
              <a:rPr lang="es-ES" sz="1013" dirty="0" err="1">
                <a:latin typeface="Lucida Console" panose="020B0609040504020204" pitchFamily="49" charset="0"/>
              </a:rPr>
              <a:t>tu_ciudad</a:t>
            </a:r>
            <a:r>
              <a:rPr lang="es-ES" sz="1013"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2411761" y="3939961"/>
            <a:ext cx="2954655"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variables_1_on_lectura.py</a:t>
            </a:r>
            <a:endParaRPr lang="es-ES" sz="1013" dirty="0"/>
          </a:p>
        </p:txBody>
      </p:sp>
    </p:spTree>
    <p:extLst>
      <p:ext uri="{BB962C8B-B14F-4D97-AF65-F5344CB8AC3E}">
        <p14:creationId xmlns:p14="http://schemas.microsoft.com/office/powerpoint/2010/main" val="327949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77312"/>
          </a:xfrm>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39328" y="1320672"/>
            <a:ext cx="6534727" cy="461665"/>
          </a:xfrm>
          <a:prstGeom prst="rect">
            <a:avLst/>
          </a:prstGeom>
          <a:noFill/>
        </p:spPr>
        <p:txBody>
          <a:bodyPr wrap="square" rtlCol="0">
            <a:spAutoFit/>
          </a:bodyPr>
          <a:lstStyle/>
          <a:p>
            <a:r>
              <a:rPr lang="es-ES" sz="1200"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735796" y="4504370"/>
            <a:ext cx="2640466"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variables_2_listas.py</a:t>
            </a:r>
            <a:endParaRPr lang="es-ES" sz="1013"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2324773" y="2420270"/>
            <a:ext cx="6270866" cy="1222661"/>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595" y="1268616"/>
            <a:ext cx="2380513" cy="3032163"/>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1757843" y="1268616"/>
            <a:ext cx="3780421" cy="738664"/>
          </a:xfrm>
          <a:prstGeom prst="rect">
            <a:avLst/>
          </a:prstGeom>
          <a:noFill/>
        </p:spPr>
        <p:txBody>
          <a:bodyPr wrap="square" rtlCol="0">
            <a:spAutoFit/>
          </a:bodyPr>
          <a:lstStyle/>
          <a:p>
            <a:pPr algn="just"/>
            <a:r>
              <a:rPr lang="es-ES" sz="1400"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7188669" y="4677984"/>
            <a:ext cx="193976" cy="198756"/>
          </a:xfrm>
          <a:prstGeom prst="rect">
            <a:avLst/>
          </a:prstGeom>
          <a:ln>
            <a:noFill/>
          </a:ln>
        </p:spPr>
      </p:pic>
      <p:sp>
        <p:nvSpPr>
          <p:cNvPr id="8" name="3 Título">
            <a:extLst>
              <a:ext uri="{FF2B5EF4-FFF2-40B4-BE49-F238E27FC236}">
                <a16:creationId xmlns:a16="http://schemas.microsoft.com/office/drawing/2014/main" id="{4B95B9E8-9E0D-499C-93D3-5A389DE8101E}"/>
              </a:ext>
            </a:extLst>
          </p:cNvPr>
          <p:cNvSpPr txBox="1">
            <a:spLocks/>
          </p:cNvSpPr>
          <p:nvPr/>
        </p:nvSpPr>
        <p:spPr>
          <a:xfrm>
            <a:off x="1517851" y="228600"/>
            <a:ext cx="7626150" cy="515319"/>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a:lstStyle>
          <a:p>
            <a:r>
              <a:rPr lang="es-ES"/>
              <a:t>¿Por qué estamos hoy aquí?</a:t>
            </a:r>
            <a:endParaRPr lang="es-ES" dirty="0"/>
          </a:p>
        </p:txBody>
      </p:sp>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5823" y="1329264"/>
            <a:ext cx="6291699" cy="830997"/>
          </a:xfrm>
          <a:prstGeom prst="rect">
            <a:avLst/>
          </a:prstGeom>
          <a:noFill/>
        </p:spPr>
        <p:txBody>
          <a:bodyPr wrap="square" rtlCol="0">
            <a:spAutoFit/>
          </a:bodyPr>
          <a:lstStyle/>
          <a:p>
            <a:r>
              <a:rPr lang="es-ES" sz="1200" dirty="0"/>
              <a:t>Las variables booleanas solo pueden tomar dos valores: </a:t>
            </a:r>
            <a:r>
              <a:rPr lang="es-ES" sz="1050" dirty="0">
                <a:latin typeface="Lucida Sans Typewriter" panose="020B0509030504030204" pitchFamily="49" charset="0"/>
              </a:rPr>
              <a:t>True</a:t>
            </a:r>
            <a:r>
              <a:rPr lang="es-ES" sz="1200" dirty="0"/>
              <a:t> o </a:t>
            </a:r>
            <a:r>
              <a:rPr lang="es-ES" sz="1050" dirty="0">
                <a:latin typeface="Lucida Sans Typewriter" panose="020B0509030504030204" pitchFamily="49" charset="0"/>
              </a:rPr>
              <a:t>False</a:t>
            </a:r>
            <a:r>
              <a:rPr lang="es-ES" sz="1200" dirty="0">
                <a:latin typeface="Lucida Sans Typewriter" panose="020B0509030504030204" pitchFamily="49" charset="0"/>
              </a:rPr>
              <a:t> </a:t>
            </a:r>
          </a:p>
          <a:p>
            <a:endParaRPr lang="es-ES" sz="1200" dirty="0"/>
          </a:p>
          <a:p>
            <a:r>
              <a:rPr lang="es-ES" sz="1200" dirty="0"/>
              <a:t>Se emplean para hacer comparaciones. Por ejemplo la expresión </a:t>
            </a:r>
            <a:r>
              <a:rPr lang="es-ES" sz="1200" dirty="0">
                <a:latin typeface="Lucida Sans Typewriter" panose="020B0509030504030204" pitchFamily="49" charset="0"/>
              </a:rPr>
              <a:t>5 &gt; 3 </a:t>
            </a:r>
            <a:r>
              <a:rPr lang="es-ES" sz="1200" dirty="0"/>
              <a:t>es </a:t>
            </a:r>
            <a:r>
              <a:rPr lang="es-ES" sz="1200" dirty="0">
                <a:latin typeface="Lucida Sans Typewriter" panose="020B0509030504030204" pitchFamily="49" charset="0"/>
              </a:rPr>
              <a:t>True</a:t>
            </a:r>
            <a:r>
              <a:rPr lang="es-ES" sz="1200"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885823" y="2429929"/>
            <a:ext cx="6534727" cy="1508105"/>
          </a:xfrm>
          <a:prstGeom prst="rect">
            <a:avLst/>
          </a:prstGeom>
          <a:noFill/>
        </p:spPr>
        <p:txBody>
          <a:bodyPr wrap="square" rtlCol="0">
            <a:spAutoFit/>
          </a:bodyPr>
          <a:lstStyle/>
          <a:p>
            <a:r>
              <a:rPr lang="es-ES" sz="1200" dirty="0"/>
              <a:t>Las condiciones booleanas permiten tomar decisiones y hacer que el programa ejecute unas instrucciones u otras. Para eso se usa la construcción </a:t>
            </a:r>
            <a:r>
              <a:rPr lang="es-ES" sz="1050" dirty="0" err="1">
                <a:latin typeface="Lucida Sans Typewriter" panose="020B0509030504030204" pitchFamily="49" charset="0"/>
              </a:rPr>
              <a:t>if</a:t>
            </a:r>
            <a:r>
              <a:rPr lang="es-ES" sz="1200" dirty="0">
                <a:latin typeface="Lucida Sans Typewriter" panose="020B0509030504030204" pitchFamily="49" charset="0"/>
              </a:rPr>
              <a:t> … </a:t>
            </a:r>
            <a:r>
              <a:rPr lang="es-ES" sz="1050" dirty="0" err="1">
                <a:latin typeface="Lucida Sans Typewriter" panose="020B0509030504030204" pitchFamily="49" charset="0"/>
              </a:rPr>
              <a:t>else</a:t>
            </a:r>
            <a:endParaRPr lang="es-ES" sz="1200" dirty="0">
              <a:latin typeface="Lucida Sans Typewriter" panose="020B0509030504030204" pitchFamily="49" charset="0"/>
            </a:endParaRPr>
          </a:p>
          <a:p>
            <a:endParaRPr lang="es-ES" sz="1200" dirty="0"/>
          </a:p>
          <a:p>
            <a:pPr lvl="1"/>
            <a:r>
              <a:rPr lang="es-ES" sz="1050" dirty="0" err="1">
                <a:latin typeface="Lucida Sans Typewriter" panose="020B0509030504030204" pitchFamily="49" charset="0"/>
              </a:rPr>
              <a:t>if</a:t>
            </a:r>
            <a:r>
              <a:rPr lang="es-ES" sz="1050" dirty="0">
                <a:latin typeface="Lucida Sans Typewriter" panose="020B0509030504030204" pitchFamily="49" charset="0"/>
              </a:rPr>
              <a:t> ( a &gt; b ): </a:t>
            </a:r>
          </a:p>
          <a:p>
            <a:pPr lvl="1"/>
            <a:r>
              <a:rPr lang="es-ES" sz="1050" dirty="0">
                <a:latin typeface="Lucida Sans Typewriter" panose="020B0509030504030204" pitchFamily="49" charset="0"/>
              </a:rPr>
              <a:t>    print(“La variable a es mayor que b”)</a:t>
            </a:r>
          </a:p>
          <a:p>
            <a:pPr lvl="1"/>
            <a:r>
              <a:rPr lang="es-ES" sz="1050" dirty="0" err="1">
                <a:latin typeface="Lucida Sans Typewriter" panose="020B0509030504030204" pitchFamily="49" charset="0"/>
              </a:rPr>
              <a:t>else</a:t>
            </a:r>
            <a:r>
              <a:rPr lang="es-ES" sz="1050" dirty="0">
                <a:latin typeface="Lucida Sans Typewriter" panose="020B0509030504030204" pitchFamily="49" charset="0"/>
              </a:rPr>
              <a:t>:</a:t>
            </a:r>
          </a:p>
          <a:p>
            <a:pPr lvl="1"/>
            <a:r>
              <a:rPr lang="es-ES" sz="1050" dirty="0">
                <a:latin typeface="Lucida Sans Typewriter" panose="020B0509030504030204" pitchFamily="49" charset="0"/>
              </a:rPr>
              <a:t>    print(“La variable a no es mayor que b”)</a:t>
            </a:r>
          </a:p>
          <a:p>
            <a:pPr lvl="1"/>
            <a:endParaRPr lang="es-ES" sz="1200"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3481143" y="4392456"/>
            <a:ext cx="2876108"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variables_3_booleanas.py</a:t>
            </a:r>
            <a:endParaRPr lang="es-ES" sz="1013" dirty="0"/>
          </a:p>
        </p:txBody>
      </p:sp>
    </p:spTree>
    <p:extLst>
      <p:ext uri="{BB962C8B-B14F-4D97-AF65-F5344CB8AC3E}">
        <p14:creationId xmlns:p14="http://schemas.microsoft.com/office/powerpoint/2010/main" val="297426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631556"/>
          </a:xfrm>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0716" y="1203345"/>
            <a:ext cx="6291699" cy="600164"/>
          </a:xfrm>
          <a:prstGeom prst="rect">
            <a:avLst/>
          </a:prstGeom>
          <a:noFill/>
        </p:spPr>
        <p:txBody>
          <a:bodyPr wrap="square" rtlCol="0">
            <a:spAutoFit/>
          </a:bodyPr>
          <a:lstStyle/>
          <a:p>
            <a:r>
              <a:rPr lang="es-ES" sz="1100"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776413" y="2429264"/>
            <a:ext cx="6534727" cy="1339341"/>
          </a:xfrm>
          <a:prstGeom prst="rect">
            <a:avLst/>
          </a:prstGeom>
          <a:noFill/>
        </p:spPr>
        <p:txBody>
          <a:bodyPr wrap="square" rtlCol="0">
            <a:spAutoFit/>
          </a:bodyPr>
          <a:lstStyle/>
          <a:p>
            <a:pPr lvl="1"/>
            <a:r>
              <a:rPr lang="es-ES" sz="1013" dirty="0">
                <a:latin typeface="Lucida Sans Typewriter" panose="020B0509030504030204" pitchFamily="49" charset="0"/>
              </a:rPr>
              <a:t>a = 1                     </a:t>
            </a:r>
          </a:p>
          <a:p>
            <a:pPr lvl="1"/>
            <a:r>
              <a:rPr lang="es-ES" sz="1013" dirty="0" err="1">
                <a:latin typeface="Lucida Sans Typewriter" panose="020B0509030504030204" pitchFamily="49" charset="0"/>
              </a:rPr>
              <a:t>while</a:t>
            </a:r>
            <a:r>
              <a:rPr lang="es-ES" sz="1013" dirty="0">
                <a:latin typeface="Lucida Sans Typewriter" panose="020B0509030504030204" pitchFamily="49" charset="0"/>
              </a:rPr>
              <a:t> ( a &lt;  7 ):        # Este bucle se repetirá hasta</a:t>
            </a:r>
          </a:p>
          <a:p>
            <a:pPr lvl="1"/>
            <a:r>
              <a:rPr lang="es-ES" sz="1013" dirty="0">
                <a:latin typeface="Lucida Sans Typewriter" panose="020B0509030504030204" pitchFamily="49" charset="0"/>
              </a:rPr>
              <a:t>   a = a + 1             # que la variable a valga 7</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r>
              <a:rPr lang="es-ES" sz="1013" dirty="0">
                <a:latin typeface="Lucida Sans Typewriter" panose="020B0509030504030204" pitchFamily="49" charset="0"/>
              </a:rPr>
              <a:t># Este otro bucle recorre todos los elementos de la lista</a:t>
            </a:r>
          </a:p>
          <a:p>
            <a:pPr lvl="1"/>
            <a:r>
              <a:rPr lang="es-ES" sz="1013" dirty="0" err="1">
                <a:latin typeface="Lucida Sans Typewriter" panose="020B0509030504030204" pitchFamily="49" charset="0"/>
              </a:rPr>
              <a:t>for</a:t>
            </a:r>
            <a:r>
              <a:rPr lang="es-ES" sz="1013" dirty="0">
                <a:latin typeface="Lucida Sans Typewriter" panose="020B0509030504030204" pitchFamily="49" charset="0"/>
              </a:rPr>
              <a:t> j in [“</a:t>
            </a:r>
            <a:r>
              <a:rPr lang="es-ES" sz="1013" dirty="0" err="1">
                <a:latin typeface="Lucida Sans Typewriter" panose="020B0509030504030204" pitchFamily="49" charset="0"/>
              </a:rPr>
              <a:t>a”,”e”,”i</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3800442" y="4391775"/>
            <a:ext cx="169790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bucles.py</a:t>
            </a:r>
            <a:endParaRPr lang="es-ES" sz="1013" dirty="0"/>
          </a:p>
        </p:txBody>
      </p:sp>
    </p:spTree>
    <p:extLst>
      <p:ext uri="{BB962C8B-B14F-4D97-AF65-F5344CB8AC3E}">
        <p14:creationId xmlns:p14="http://schemas.microsoft.com/office/powerpoint/2010/main" val="257702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59961"/>
          </a:xfrm>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47078" y="1158024"/>
            <a:ext cx="7033451" cy="600164"/>
          </a:xfrm>
          <a:prstGeom prst="rect">
            <a:avLst/>
          </a:prstGeom>
          <a:noFill/>
        </p:spPr>
        <p:txBody>
          <a:bodyPr wrap="square" rtlCol="0">
            <a:spAutoFit/>
          </a:bodyPr>
          <a:lstStyle/>
          <a:p>
            <a:r>
              <a:rPr lang="es-ES" sz="1100"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932317" y="2476980"/>
            <a:ext cx="6534727" cy="559961"/>
          </a:xfrm>
          <a:prstGeom prst="rect">
            <a:avLst/>
          </a:prstGeom>
          <a:noFill/>
        </p:spPr>
        <p:txBody>
          <a:bodyPr wrap="square" rtlCol="0">
            <a:spAutoFit/>
          </a:bodyPr>
          <a:lstStyle/>
          <a:p>
            <a:pPr lvl="1"/>
            <a:r>
              <a:rPr lang="es-ES" sz="1013" dirty="0">
                <a:latin typeface="Lucida Sans Typewriter" panose="020B0509030504030204" pitchFamily="49" charset="0"/>
              </a:rPr>
              <a:t>hipotenusa_1 = math.sqrt(cateto_a**2+cateto_b**2)</a:t>
            </a:r>
          </a:p>
          <a:p>
            <a:pPr lvl="1"/>
            <a:r>
              <a:rPr lang="es-ES" sz="1013" dirty="0">
                <a:latin typeface="Lucida Sans Typewriter" panose="020B0509030504030204" pitchFamily="49" charset="0"/>
              </a:rPr>
              <a:t>hipotenusa_2 = math.sqrt(</a:t>
            </a:r>
            <a:r>
              <a:rPr lang="es-ES" sz="1013" dirty="0" err="1">
                <a:latin typeface="Lucida Sans Typewriter" panose="020B0509030504030204" pitchFamily="49" charset="0"/>
              </a:rPr>
              <a:t>cateto_c</a:t>
            </a:r>
            <a:r>
              <a:rPr lang="es-ES" sz="1013" dirty="0">
                <a:latin typeface="Lucida Sans Typewriter" panose="020B0509030504030204" pitchFamily="49" charset="0"/>
              </a:rPr>
              <a:t>**2+cateto_d**2)</a:t>
            </a:r>
          </a:p>
          <a:p>
            <a:pPr lvl="1"/>
            <a:endParaRPr lang="es-ES" sz="1013"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443570" y="4807487"/>
            <a:ext cx="1933543"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funciones.py</a:t>
            </a:r>
            <a:endParaRPr lang="es-ES" sz="1013"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488660" y="2650104"/>
            <a:ext cx="354584" cy="248209"/>
          </a:xfrm>
          <a:prstGeom prst="rect">
            <a:avLst/>
          </a:prstGeom>
          <a:noFill/>
        </p:spPr>
        <p:txBody>
          <a:bodyPr wrap="none" rtlCol="0">
            <a:spAutoFit/>
          </a:bodyPr>
          <a:lstStyle/>
          <a:p>
            <a:r>
              <a:rPr lang="es-ES" sz="1013"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32317" y="3312269"/>
            <a:ext cx="6534727" cy="1495218"/>
          </a:xfrm>
          <a:prstGeom prst="rect">
            <a:avLst/>
          </a:prstGeom>
          <a:noFill/>
        </p:spPr>
        <p:txBody>
          <a:bodyPr wrap="square" rtlCol="0">
            <a:spAutoFit/>
          </a:bodyPr>
          <a:lstStyle/>
          <a:p>
            <a:pPr lvl="1"/>
            <a:r>
              <a:rPr lang="es-ES" sz="1013" dirty="0" err="1">
                <a:latin typeface="Lucida Sans Typewriter" panose="020B0509030504030204" pitchFamily="49" charset="0"/>
              </a:rPr>
              <a:t>def</a:t>
            </a:r>
            <a:r>
              <a:rPr lang="es-ES" sz="1013" dirty="0">
                <a:latin typeface="Lucida Sans Typewriter" panose="020B0509030504030204" pitchFamily="49" charset="0"/>
              </a:rPr>
              <a:t>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ca,cb</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hip = </a:t>
            </a:r>
            <a:r>
              <a:rPr lang="es-ES" sz="1013" dirty="0" err="1">
                <a:latin typeface="Lucida Sans Typewriter" panose="020B0509030504030204" pitchFamily="49" charset="0"/>
              </a:rPr>
              <a:t>math.sqrt</a:t>
            </a:r>
            <a:r>
              <a:rPr lang="es-ES" sz="1013" dirty="0">
                <a:latin typeface="Lucida Sans Typewriter" panose="020B0509030504030204" pitchFamily="49" charset="0"/>
              </a:rPr>
              <a:t>(ca**2+cb**2)</a:t>
            </a:r>
          </a:p>
          <a:p>
            <a:pPr lvl="1"/>
            <a:r>
              <a:rPr lang="es-ES" sz="1013" dirty="0">
                <a:latin typeface="Lucida Sans Typewriter" panose="020B0509030504030204" pitchFamily="49" charset="0"/>
              </a:rPr>
              <a:t>	</a:t>
            </a:r>
            <a:r>
              <a:rPr lang="es-ES" sz="1013" dirty="0" err="1">
                <a:latin typeface="Lucida Sans Typewriter" panose="020B0509030504030204" pitchFamily="49" charset="0"/>
              </a:rPr>
              <a:t>return</a:t>
            </a:r>
            <a:r>
              <a:rPr lang="es-ES" sz="1013" dirty="0">
                <a:latin typeface="Lucida Sans Typewriter" panose="020B0509030504030204" pitchFamily="49" charset="0"/>
              </a:rPr>
              <a:t>(hip)</a:t>
            </a:r>
            <a:br>
              <a:rPr lang="es-ES" sz="1013" dirty="0">
                <a:latin typeface="Lucida Sans Typewriter" panose="020B0509030504030204" pitchFamily="49" charset="0"/>
              </a:rPr>
            </a:br>
            <a:endParaRPr lang="es-ES" sz="1013" dirty="0">
              <a:latin typeface="Lucida Sans Typewriter" panose="020B0509030504030204" pitchFamily="49" charset="0"/>
            </a:endParaRPr>
          </a:p>
          <a:p>
            <a:pPr lvl="1"/>
            <a:r>
              <a:rPr lang="es-ES" sz="1013" dirty="0">
                <a:latin typeface="Lucida Sans Typewriter" panose="020B0509030504030204" pitchFamily="49" charset="0"/>
              </a:rPr>
              <a:t>hipotenusa_1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cateto_a,cateto_a</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hipotenusa_2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cateto_c,cateto_d</a:t>
            </a:r>
            <a:r>
              <a:rPr lang="es-ES" sz="1013" dirty="0">
                <a:latin typeface="Lucida Sans Typewriter" panose="020B0509030504030204" pitchFamily="49" charset="0"/>
              </a:rPr>
              <a:t>)</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488660" y="4098901"/>
            <a:ext cx="276038" cy="248209"/>
          </a:xfrm>
          <a:prstGeom prst="rect">
            <a:avLst/>
          </a:prstGeom>
          <a:noFill/>
        </p:spPr>
        <p:txBody>
          <a:bodyPr wrap="none" rtlCol="0">
            <a:spAutoFit/>
          </a:bodyPr>
          <a:lstStyle/>
          <a:p>
            <a:r>
              <a:rPr lang="es-ES" sz="1013"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54228"/>
            <a:ext cx="6454775" cy="541337"/>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44612" y="1299397"/>
            <a:ext cx="7497171" cy="1107996"/>
          </a:xfrm>
          <a:prstGeom prst="rect">
            <a:avLst/>
          </a:prstGeom>
          <a:noFill/>
        </p:spPr>
        <p:txBody>
          <a:bodyPr wrap="square" rtlCol="0">
            <a:spAutoFit/>
          </a:bodyPr>
          <a:lstStyle/>
          <a:p>
            <a:r>
              <a:rPr lang="es-ES" sz="1100" dirty="0"/>
              <a:t>Con todo lo que ya hemos aprendido podemos desarrollar nuestro primer juego. Es muy sencillo, no tiene gráficos ni sonido, ¡pero es el primer juego que vas a desarrollar!</a:t>
            </a:r>
          </a:p>
          <a:p>
            <a:endParaRPr lang="es-ES" sz="1100" dirty="0"/>
          </a:p>
          <a:p>
            <a:r>
              <a:rPr lang="es-ES" sz="1100" dirty="0"/>
              <a:t>La máquina pensará un número secreto entre 1 y 100 y el jugador tendrá que adivinarlo. Gana el que lo consiga con menos intentos.</a:t>
            </a:r>
          </a:p>
          <a:p>
            <a:endParaRPr lang="es-ES" sz="11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210661" y="4665167"/>
            <a:ext cx="334739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adivina_el_numero_esqueleto.py</a:t>
            </a:r>
            <a:endParaRPr lang="es-ES" sz="1013"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995" y="2811225"/>
            <a:ext cx="4417101" cy="1505496"/>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97094" y="368613"/>
            <a:ext cx="6454775" cy="541337"/>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78631" y="1232624"/>
            <a:ext cx="6960196" cy="2123658"/>
          </a:xfrm>
          <a:prstGeom prst="rect">
            <a:avLst/>
          </a:prstGeom>
          <a:noFill/>
        </p:spPr>
        <p:txBody>
          <a:bodyPr wrap="square" rtlCol="0">
            <a:spAutoFit/>
          </a:bodyPr>
          <a:lstStyle/>
          <a:p>
            <a:r>
              <a:rPr lang="es-ES" sz="1200" dirty="0"/>
              <a:t>Los videojuegos actuales tienen unos efectos sonoros que no tienen nada que envidiar a los de las grandes producciones de Hollywood. Sin embargo, hubo una época en la que la capacidad del hardware era muy limitada y sólo se podían producir </a:t>
            </a:r>
            <a:r>
              <a:rPr lang="es-ES" sz="1200" dirty="0" err="1"/>
              <a:t>beeps</a:t>
            </a:r>
            <a:r>
              <a:rPr lang="es-ES" sz="1200" dirty="0"/>
              <a:t>.</a:t>
            </a:r>
          </a:p>
          <a:p>
            <a:endParaRPr lang="es-ES" sz="1200" dirty="0"/>
          </a:p>
          <a:p>
            <a:r>
              <a:rPr lang="es-ES" sz="1200" dirty="0"/>
              <a:t>Los sintetizadores primitivos solo dejaban indicar la frecuencia y duración y eso daba lugar a lo que se conoce como el sonido 8 bits.</a:t>
            </a:r>
          </a:p>
          <a:p>
            <a:endParaRPr lang="es-ES" sz="1200" dirty="0"/>
          </a:p>
          <a:p>
            <a:r>
              <a:rPr lang="es-ES" sz="1200" dirty="0"/>
              <a:t>Existe una librería en Python que emula este funcionamiento, pero antes vamos a escuchar uno de los grandes clásicos de los 80… </a:t>
            </a:r>
          </a:p>
          <a:p>
            <a:r>
              <a:rPr lang="es-ES" sz="1200" dirty="0"/>
              <a:t> </a:t>
            </a:r>
          </a:p>
          <a:p>
            <a:endParaRPr lang="es-ES" sz="12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380962" y="4785996"/>
            <a:ext cx="1619354"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audio.py</a:t>
            </a:r>
            <a:endParaRPr lang="es-ES" sz="1013"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430506" y="4157799"/>
            <a:ext cx="193976" cy="198756"/>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74308"/>
            <a:ext cx="6454775" cy="541337"/>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04637" y="1599642"/>
            <a:ext cx="2662929" cy="1277273"/>
          </a:xfrm>
          <a:prstGeom prst="rect">
            <a:avLst/>
          </a:prstGeom>
          <a:noFill/>
        </p:spPr>
        <p:txBody>
          <a:bodyPr wrap="square" rtlCol="0">
            <a:spAutoFit/>
          </a:bodyPr>
          <a:lstStyle/>
          <a:p>
            <a:pPr algn="just"/>
            <a:r>
              <a:rPr lang="es-ES" sz="1100" dirty="0"/>
              <a:t>Python dispone de distintos tipos de gráficos. El paquete </a:t>
            </a:r>
            <a:r>
              <a:rPr lang="es-ES" sz="1100" dirty="0" err="1"/>
              <a:t>matplotlib</a:t>
            </a:r>
            <a:r>
              <a:rPr lang="es-ES" sz="1100" dirty="0"/>
              <a:t> permite generar gráficas estáticas.</a:t>
            </a:r>
          </a:p>
          <a:p>
            <a:pPr algn="just"/>
            <a:endParaRPr lang="es-ES" sz="1100" dirty="0"/>
          </a:p>
          <a:p>
            <a:pPr algn="just"/>
            <a:r>
              <a:rPr lang="es-ES" sz="1100"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19491" cy="248209"/>
          </a:xfrm>
          <a:prstGeom prst="rect">
            <a:avLst/>
          </a:prstGeom>
        </p:spPr>
        <p:txBody>
          <a:bodyPr wrap="none">
            <a:spAutoFit/>
          </a:bodyPr>
          <a:lstStyle/>
          <a:p>
            <a:r>
              <a:rPr lang="es-ES" sz="1013" dirty="0"/>
              <a:t>Abre los ficheros </a:t>
            </a:r>
            <a:r>
              <a:rPr lang="es-ES" sz="1013" dirty="0">
                <a:latin typeface="Lucida Console" panose="020B0609040504020204" pitchFamily="49" charset="0"/>
              </a:rPr>
              <a:t>pinta_.....py</a:t>
            </a:r>
            <a:endParaRPr lang="es-ES" sz="1013"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4031940" y="1599643"/>
            <a:ext cx="3754151" cy="279888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14680"/>
            <a:ext cx="6454775" cy="541337"/>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41933" cy="248209"/>
          </a:xfrm>
          <a:prstGeom prst="rect">
            <a:avLst/>
          </a:prstGeom>
        </p:spPr>
        <p:txBody>
          <a:bodyPr wrap="none">
            <a:spAutoFit/>
          </a:bodyPr>
          <a:lstStyle/>
          <a:p>
            <a:r>
              <a:rPr lang="es-ES" sz="1013" dirty="0"/>
              <a:t>Abre el ficheros </a:t>
            </a:r>
            <a:r>
              <a:rPr lang="es-ES" sz="1013" dirty="0">
                <a:latin typeface="Lucida Console" panose="020B0609040504020204" pitchFamily="49" charset="0"/>
              </a:rPr>
              <a:t>onda_magica.py</a:t>
            </a:r>
            <a:endParaRPr lang="es-ES" sz="1013"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1331641" y="1761660"/>
            <a:ext cx="5138902" cy="830997"/>
          </a:xfrm>
          <a:prstGeom prst="rect">
            <a:avLst/>
          </a:prstGeom>
          <a:noFill/>
        </p:spPr>
        <p:txBody>
          <a:bodyPr wrap="square" rtlCol="0">
            <a:spAutoFit/>
          </a:bodyPr>
          <a:lstStyle/>
          <a:p>
            <a:pPr algn="just"/>
            <a:r>
              <a:rPr lang="es-ES" sz="1200" dirty="0"/>
              <a:t>Un matemático francés del siglo XIX descubrió que cualquier forma de onda puede conseguirse sumando funciones </a:t>
            </a:r>
            <a:r>
              <a:rPr lang="es-ES" sz="1200" dirty="0" err="1"/>
              <a:t>sen</a:t>
            </a:r>
            <a:r>
              <a:rPr lang="es-ES" sz="1200"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853" y="1694173"/>
            <a:ext cx="1885950" cy="2128838"/>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6613853" y="4122664"/>
            <a:ext cx="1633781" cy="248209"/>
          </a:xfrm>
          <a:prstGeom prst="rect">
            <a:avLst/>
          </a:prstGeom>
          <a:noFill/>
        </p:spPr>
        <p:txBody>
          <a:bodyPr wrap="none" rtlCol="0">
            <a:spAutoFit/>
          </a:bodyPr>
          <a:lstStyle/>
          <a:p>
            <a:r>
              <a:rPr lang="es-ES" sz="1013"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05391"/>
            <a:ext cx="6454775" cy="541337"/>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950862" y="1492250"/>
            <a:ext cx="2835315" cy="1200329"/>
          </a:xfrm>
          <a:prstGeom prst="rect">
            <a:avLst/>
          </a:prstGeom>
          <a:noFill/>
        </p:spPr>
        <p:txBody>
          <a:bodyPr wrap="square" rtlCol="0">
            <a:spAutoFit/>
          </a:bodyPr>
          <a:lstStyle/>
          <a:p>
            <a:pPr algn="just"/>
            <a:r>
              <a:rPr lang="es-ES" sz="1200" dirty="0"/>
              <a:t>Los gráficos estáticos son interesantes pero, ¡resultan mucho más divertidos los animados!.</a:t>
            </a:r>
          </a:p>
          <a:p>
            <a:pPr algn="just"/>
            <a:endParaRPr lang="es-ES" sz="1200" dirty="0"/>
          </a:p>
          <a:p>
            <a:pPr algn="just"/>
            <a:r>
              <a:rPr lang="es-ES" sz="1200" dirty="0"/>
              <a:t>Eso lo podemos conseguir con las funciones de animación de </a:t>
            </a:r>
            <a:r>
              <a:rPr lang="es-ES" sz="1200" dirty="0" err="1"/>
              <a:t>matplotlib</a:t>
            </a:r>
            <a:r>
              <a:rPr lang="es-ES" sz="1200"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858222" y="3784558"/>
            <a:ext cx="1409360" cy="248209"/>
          </a:xfrm>
          <a:prstGeom prst="rect">
            <a:avLst/>
          </a:prstGeom>
        </p:spPr>
        <p:txBody>
          <a:bodyPr wrap="none">
            <a:spAutoFit/>
          </a:bodyPr>
          <a:lstStyle/>
          <a:p>
            <a:r>
              <a:rPr lang="es-ES" sz="1013" dirty="0"/>
              <a:t>Abre </a:t>
            </a:r>
            <a:r>
              <a:rPr lang="es-ES" sz="1013" dirty="0">
                <a:latin typeface="Lucida Console" panose="020B0609040504020204" pitchFamily="49" charset="0"/>
              </a:rPr>
              <a:t>animacion.py</a:t>
            </a:r>
            <a:endParaRPr lang="es-ES" sz="1013"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5775481" y="1492250"/>
            <a:ext cx="3174740" cy="2957157"/>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2411761" y="4780416"/>
            <a:ext cx="4119743" cy="248209"/>
          </a:xfrm>
          <a:prstGeom prst="rect">
            <a:avLst/>
          </a:prstGeom>
        </p:spPr>
        <p:txBody>
          <a:bodyPr wrap="square">
            <a:spAutoFit/>
          </a:bodyPr>
          <a:lstStyle/>
          <a:p>
            <a:r>
              <a:rPr lang="es-ES" sz="1013" dirty="0">
                <a:hlinkClick r:id="rId4"/>
              </a:rPr>
              <a:t>https://matplotlib.org/api/animation_api.html</a:t>
            </a:r>
            <a:endParaRPr lang="es-ES" sz="1013" dirty="0"/>
          </a:p>
        </p:txBody>
      </p:sp>
    </p:spTree>
    <p:extLst>
      <p:ext uri="{BB962C8B-B14F-4D97-AF65-F5344CB8AC3E}">
        <p14:creationId xmlns:p14="http://schemas.microsoft.com/office/powerpoint/2010/main" val="150721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18095" y="369726"/>
            <a:ext cx="6454775" cy="541337"/>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9632" y="1321780"/>
            <a:ext cx="7210415" cy="830997"/>
          </a:xfrm>
          <a:prstGeom prst="rect">
            <a:avLst/>
          </a:prstGeom>
          <a:noFill/>
        </p:spPr>
        <p:txBody>
          <a:bodyPr wrap="square" rtlCol="0">
            <a:spAutoFit/>
          </a:bodyPr>
          <a:lstStyle/>
          <a:p>
            <a:pPr algn="just"/>
            <a:r>
              <a:rPr lang="es-ES" sz="1200" dirty="0"/>
              <a:t>La tortuga nació de una idea para enseñar a programar a niños, con un lenguaje que se llamaba PROLOG. Es una flecha que se mueve por la pantalla gráfica según las órdenes que recibe, del tipo “avanza”, “gira”, </a:t>
            </a:r>
            <a:r>
              <a:rPr lang="es-ES" sz="1200" dirty="0" err="1"/>
              <a:t>etc</a:t>
            </a:r>
            <a:r>
              <a:rPr lang="es-ES" sz="1200" dirty="0"/>
              <a:t>…</a:t>
            </a:r>
          </a:p>
          <a:p>
            <a:pPr algn="just"/>
            <a:endParaRPr lang="es-ES" sz="1200" dirty="0"/>
          </a:p>
          <a:p>
            <a:pPr algn="just"/>
            <a:r>
              <a:rPr lang="es-ES" sz="1200"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1924569" y="3221177"/>
            <a:ext cx="2273379" cy="248209"/>
          </a:xfrm>
          <a:prstGeom prst="rect">
            <a:avLst/>
          </a:prstGeom>
        </p:spPr>
        <p:txBody>
          <a:bodyPr wrap="none">
            <a:spAutoFit/>
          </a:bodyPr>
          <a:lstStyle/>
          <a:p>
            <a:r>
              <a:rPr lang="es-ES" sz="1013" dirty="0"/>
              <a:t>Abre </a:t>
            </a:r>
            <a:r>
              <a:rPr lang="es-ES" sz="1013" dirty="0">
                <a:latin typeface="Lucida Console" panose="020B0609040504020204" pitchFamily="49" charset="0"/>
              </a:rPr>
              <a:t>tortuga_1_movimiento.py</a:t>
            </a:r>
            <a:endParaRPr lang="es-ES" sz="1013"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1304637" y="4785996"/>
            <a:ext cx="2683748" cy="248209"/>
          </a:xfrm>
          <a:prstGeom prst="rect">
            <a:avLst/>
          </a:prstGeom>
          <a:noFill/>
        </p:spPr>
        <p:txBody>
          <a:bodyPr wrap="none" rtlCol="0">
            <a:spAutoFit/>
          </a:bodyPr>
          <a:lstStyle/>
          <a:p>
            <a:r>
              <a:rPr lang="es-ES" sz="1013" dirty="0">
                <a:hlinkClick r:id="rId3"/>
              </a:rPr>
              <a:t>https://docs.python.org/3.6/library/turtle.html</a:t>
            </a:r>
            <a:endParaRPr lang="es-ES" sz="1013"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199067" y="2526132"/>
            <a:ext cx="2683748" cy="2393613"/>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41343" y="416221"/>
            <a:ext cx="6454775" cy="541337"/>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5877" y="1266428"/>
            <a:ext cx="6345705" cy="600164"/>
          </a:xfrm>
          <a:prstGeom prst="rect">
            <a:avLst/>
          </a:prstGeom>
          <a:noFill/>
        </p:spPr>
        <p:txBody>
          <a:bodyPr wrap="square" rtlCol="0">
            <a:spAutoFit/>
          </a:bodyPr>
          <a:lstStyle/>
          <a:p>
            <a:pPr algn="just"/>
            <a:r>
              <a:rPr lang="es-ES" sz="1100" dirty="0"/>
              <a:t>¡Ya estamos preparados para desarrollar nuestro primer videojuego! La tortuga cazadora tiene que atrapar a una veloz presa que se mueve al azar. Gana quien lo consiga en menos tiempo. Abre el fichero </a:t>
            </a:r>
            <a:r>
              <a:rPr lang="es-ES" sz="1100" dirty="0">
                <a:latin typeface="Lucida Sans Typewriter" panose="020B0509030504030204" pitchFamily="49" charset="0"/>
              </a:rPr>
              <a:t>quetepillo.py </a:t>
            </a:r>
            <a:r>
              <a:rPr lang="es-ES" sz="1100"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2638463" y="2303858"/>
            <a:ext cx="4380497" cy="2511652"/>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4" y="228600"/>
            <a:ext cx="7049872" cy="530817"/>
          </a:xfrm>
        </p:spPr>
        <p:txBody>
          <a:bodyPr/>
          <a:lstStyle/>
          <a:p>
            <a:r>
              <a:rPr lang="es-ES" dirty="0"/>
              <a:t>¿Estamos rodeados de magia?</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1357792" y="1745333"/>
            <a:ext cx="3753036" cy="1186228"/>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078" y="1745333"/>
            <a:ext cx="2588486" cy="17264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730" y="3835654"/>
            <a:ext cx="3398570" cy="973691"/>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792" y="3393116"/>
            <a:ext cx="2402886" cy="1597629"/>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34332" y="476159"/>
            <a:ext cx="6454775" cy="541337"/>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643402" y="1320070"/>
            <a:ext cx="6345705" cy="600164"/>
          </a:xfrm>
          <a:prstGeom prst="rect">
            <a:avLst/>
          </a:prstGeom>
          <a:noFill/>
        </p:spPr>
        <p:txBody>
          <a:bodyPr wrap="square" rtlCol="0">
            <a:spAutoFit/>
          </a:bodyPr>
          <a:lstStyle/>
          <a:p>
            <a:pPr algn="just"/>
            <a:r>
              <a:rPr lang="es-ES" sz="1100"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901541" y="2222808"/>
            <a:ext cx="3321524" cy="2539383"/>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1304637" y="4785996"/>
            <a:ext cx="3982752" cy="253916"/>
          </a:xfrm>
          <a:prstGeom prst="rect">
            <a:avLst/>
          </a:prstGeom>
        </p:spPr>
        <p:txBody>
          <a:bodyPr wrap="square">
            <a:spAutoFit/>
          </a:bodyPr>
          <a:lstStyle/>
          <a:p>
            <a:r>
              <a:rPr lang="es-ES" sz="1050" dirty="0">
                <a:hlinkClick r:id="rId4"/>
              </a:rPr>
              <a:t>http://www.mclibre.org/consultar/python/index.html</a:t>
            </a:r>
            <a:endParaRPr lang="es-ES" sz="105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1643402" y="3274148"/>
            <a:ext cx="2751244" cy="646331"/>
          </a:xfrm>
          <a:prstGeom prst="rect">
            <a:avLst/>
          </a:prstGeom>
          <a:noFill/>
        </p:spPr>
        <p:txBody>
          <a:bodyPr wrap="square" rtlCol="0">
            <a:spAutoFit/>
          </a:bodyPr>
          <a:lstStyle/>
          <a:p>
            <a:pPr algn="just"/>
            <a:r>
              <a:rPr lang="es-ES" sz="1200"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46225" y="361978"/>
            <a:ext cx="6454775" cy="541337"/>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2082461" y="1289201"/>
            <a:ext cx="2302278" cy="3288968"/>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4773612" y="1407573"/>
            <a:ext cx="3618402" cy="600164"/>
          </a:xfrm>
          <a:prstGeom prst="rect">
            <a:avLst/>
          </a:prstGeom>
          <a:noFill/>
        </p:spPr>
        <p:txBody>
          <a:bodyPr wrap="square" rtlCol="0">
            <a:spAutoFit/>
          </a:bodyPr>
          <a:lstStyle/>
          <a:p>
            <a:pPr algn="just"/>
            <a:r>
              <a:rPr lang="es-ES" sz="1100"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194515" y="4785996"/>
            <a:ext cx="3806485" cy="253916"/>
          </a:xfrm>
          <a:prstGeom prst="rect">
            <a:avLst/>
          </a:prstGeom>
        </p:spPr>
        <p:txBody>
          <a:bodyPr wrap="square">
            <a:spAutoFit/>
          </a:bodyPr>
          <a:lstStyle/>
          <a:p>
            <a:r>
              <a:rPr lang="es-ES" sz="1050" dirty="0">
                <a:hlinkClick r:id="rId4"/>
              </a:rPr>
              <a:t>http://repositori.uji.es/xmlui/bitstream/10234/102653/1/s93.pd</a:t>
            </a:r>
            <a:endParaRPr lang="es-ES" sz="105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No, vivimos rodeados de </a:t>
            </a:r>
            <a:r>
              <a:rPr lang="es-ES"/>
              <a:t>máquinas inteligentes…</a:t>
            </a:r>
            <a:endParaRPr lang="es-ES" dirty="0"/>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6" y="1685914"/>
            <a:ext cx="2538282" cy="1692188"/>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979712" y="3435846"/>
            <a:ext cx="2106234" cy="248209"/>
          </a:xfrm>
          <a:prstGeom prst="rect">
            <a:avLst/>
          </a:prstGeom>
          <a:noFill/>
        </p:spPr>
        <p:txBody>
          <a:bodyPr wrap="square" rtlCol="0">
            <a:spAutoFit/>
          </a:bodyPr>
          <a:lstStyle/>
          <a:p>
            <a:r>
              <a:rPr lang="es-ES" sz="1013"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0510" y="1580438"/>
            <a:ext cx="1927690" cy="1797664"/>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680012" y="1545636"/>
            <a:ext cx="2106234" cy="248209"/>
          </a:xfrm>
          <a:prstGeom prst="rect">
            <a:avLst/>
          </a:prstGeom>
          <a:noFill/>
        </p:spPr>
        <p:txBody>
          <a:bodyPr wrap="square" rtlCol="0">
            <a:spAutoFit/>
          </a:bodyPr>
          <a:lstStyle/>
          <a:p>
            <a:r>
              <a:rPr lang="es-ES" sz="1013"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6167" y="3057804"/>
            <a:ext cx="1927690" cy="1927690"/>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611965" y="4508997"/>
            <a:ext cx="2106234" cy="248209"/>
          </a:xfrm>
          <a:prstGeom prst="rect">
            <a:avLst/>
          </a:prstGeom>
          <a:noFill/>
        </p:spPr>
        <p:txBody>
          <a:bodyPr wrap="square" rtlCol="0">
            <a:spAutoFit/>
          </a:bodyPr>
          <a:lstStyle/>
          <a:p>
            <a:r>
              <a:rPr lang="es-ES" sz="1013"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4196" y="236349"/>
            <a:ext cx="7367587" cy="523068"/>
          </a:xfrm>
        </p:spPr>
        <p:txBody>
          <a:bodyPr/>
          <a:lstStyle/>
          <a:p>
            <a:r>
              <a:rPr lang="es-ES" dirty="0"/>
              <a:t>… a las que un ser humano dio órdenes</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7" y="1653648"/>
            <a:ext cx="2301492" cy="2862318"/>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1105233" y="4562574"/>
            <a:ext cx="2862319" cy="404085"/>
          </a:xfrm>
          <a:prstGeom prst="rect">
            <a:avLst/>
          </a:prstGeom>
          <a:noFill/>
        </p:spPr>
        <p:txBody>
          <a:bodyPr wrap="square" rtlCol="0">
            <a:spAutoFit/>
          </a:bodyPr>
          <a:lstStyle/>
          <a:p>
            <a:pPr algn="ctr"/>
            <a:r>
              <a:rPr lang="es-ES" sz="1013" dirty="0"/>
              <a:t>Margaret Hamilton, programó la navegación del programa </a:t>
            </a:r>
            <a:r>
              <a:rPr lang="es-ES" sz="1013" dirty="0" err="1"/>
              <a:t>Apollo</a:t>
            </a:r>
            <a:endParaRPr lang="es-ES" sz="1013"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541" y="1653648"/>
            <a:ext cx="3907063" cy="2506778"/>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5097099" y="4562574"/>
            <a:ext cx="2862319" cy="248209"/>
          </a:xfrm>
          <a:prstGeom prst="rect">
            <a:avLst/>
          </a:prstGeom>
          <a:noFill/>
        </p:spPr>
        <p:txBody>
          <a:bodyPr wrap="square" rtlCol="0">
            <a:spAutoFit/>
          </a:bodyPr>
          <a:lstStyle/>
          <a:p>
            <a:pPr algn="ctr"/>
            <a:r>
              <a:rPr lang="es-ES" sz="1013" dirty="0"/>
              <a:t>Tim Berners-Lee, inventó la </a:t>
            </a:r>
            <a:r>
              <a:rPr lang="es-ES" sz="1013" dirty="0" err="1"/>
              <a:t>World</a:t>
            </a:r>
            <a:r>
              <a:rPr lang="es-ES" sz="1013"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85647" y="228600"/>
            <a:ext cx="7758354" cy="1054100"/>
          </a:xfrm>
        </p:spPr>
        <p:txBody>
          <a:bodyPr/>
          <a:lstStyle/>
          <a:p>
            <a:r>
              <a:rPr lang="es-ES" dirty="0"/>
              <a:t>Las máquinas sólo entienden un código extraño</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46" y="1707654"/>
            <a:ext cx="3793722" cy="3270009"/>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382090" y="1617402"/>
            <a:ext cx="2925002" cy="248209"/>
          </a:xfrm>
          <a:prstGeom prst="rect">
            <a:avLst/>
          </a:prstGeom>
          <a:noFill/>
        </p:spPr>
        <p:txBody>
          <a:bodyPr wrap="square" rtlCol="0">
            <a:spAutoFit/>
          </a:bodyPr>
          <a:lstStyle/>
          <a:p>
            <a:r>
              <a:rPr lang="es-ES" sz="1013" dirty="0"/>
              <a:t>Volcado de la memoria de 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39305"/>
          </a:xfrm>
        </p:spPr>
        <p:txBody>
          <a:bodyPr/>
          <a:lstStyle/>
          <a:p>
            <a:r>
              <a:rPr lang="es-ES" dirty="0"/>
              <a:t>Pero existe una solución…</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1447639" y="1081972"/>
            <a:ext cx="2322258" cy="253916"/>
          </a:xfrm>
          <a:prstGeom prst="rect">
            <a:avLst/>
          </a:prstGeom>
          <a:noFill/>
        </p:spPr>
        <p:txBody>
          <a:bodyPr wrap="square" rtlCol="0">
            <a:spAutoFit/>
          </a:bodyPr>
          <a:lstStyle/>
          <a:p>
            <a:r>
              <a:rPr lang="es-ES" sz="1050"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216788" y="2274537"/>
            <a:ext cx="1458162" cy="93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13" dirty="0"/>
              <a:t>Programa</a:t>
            </a:r>
          </a:p>
          <a:p>
            <a:pPr algn="ctr"/>
            <a:r>
              <a:rPr lang="es-ES" sz="1013"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6462210" y="4785996"/>
            <a:ext cx="2322258" cy="248209"/>
          </a:xfrm>
          <a:prstGeom prst="rect">
            <a:avLst/>
          </a:prstGeom>
          <a:noFill/>
        </p:spPr>
        <p:txBody>
          <a:bodyPr wrap="square" rtlCol="0">
            <a:spAutoFit/>
          </a:bodyPr>
          <a:lstStyle/>
          <a:p>
            <a:r>
              <a:rPr lang="es-ES" sz="1013"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1392284" y="1666068"/>
            <a:ext cx="2993652" cy="3262313"/>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6433904" y="3681169"/>
            <a:ext cx="2378869" cy="935831"/>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578568" y="2517744"/>
            <a:ext cx="364907" cy="32403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083279" y="2571750"/>
            <a:ext cx="540060" cy="54006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25844" y="228600"/>
            <a:ext cx="7718156" cy="585061"/>
          </a:xfrm>
        </p:spPr>
        <p:txBody>
          <a:bodyPr/>
          <a:lstStyle/>
          <a:p>
            <a:r>
              <a:rPr lang="es-ES" dirty="0"/>
              <a:t>Hay muchos lenguajes de programación</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22" y="1751764"/>
            <a:ext cx="3152669" cy="2440166"/>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683" y="2078727"/>
            <a:ext cx="1878806" cy="1443038"/>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058055" y="4407954"/>
            <a:ext cx="2201111" cy="248209"/>
          </a:xfrm>
          <a:prstGeom prst="rect">
            <a:avLst/>
          </a:prstGeom>
          <a:noFill/>
        </p:spPr>
        <p:txBody>
          <a:bodyPr wrap="square" rtlCol="0">
            <a:spAutoFit/>
          </a:bodyPr>
          <a:lstStyle/>
          <a:p>
            <a:r>
              <a:rPr lang="es-ES" sz="1013"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1357909" y="1751764"/>
            <a:ext cx="1917947" cy="248209"/>
          </a:xfrm>
          <a:prstGeom prst="rect">
            <a:avLst/>
          </a:prstGeom>
          <a:noFill/>
        </p:spPr>
        <p:txBody>
          <a:bodyPr wrap="square" rtlCol="0">
            <a:spAutoFit/>
          </a:bodyPr>
          <a:lstStyle/>
          <a:p>
            <a:r>
              <a:rPr lang="es-ES" sz="1013"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7542330" y="4420070"/>
            <a:ext cx="193976" cy="198756"/>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3AC239DE-4495-45AB-A642-84873D6EC143}" vid="{ADDCAA0F-EA35-422D-841E-59E8EF71B2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6A9B1AE3C694449E1CBECB26767C28" ma:contentTypeVersion="0" ma:contentTypeDescription="Crear nuevo documento." ma:contentTypeScope="" ma:versionID="f939733f7a29ff16f56243c74c11c85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A80CCC-508F-47A8-A8E6-442477940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2331040-8433-4BD1-90D6-FEBE17A71FC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9AB788B-E2DA-4E16-B351-E0EC0D46F4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4436</TotalTime>
  <Words>2708</Words>
  <Application>Microsoft Office PowerPoint</Application>
  <PresentationFormat>Presentación en pantalla (16:9)</PresentationFormat>
  <Paragraphs>264</Paragraphs>
  <Slides>41</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Calibri Light</vt:lpstr>
      <vt:lpstr>Kristen ITC</vt:lpstr>
      <vt:lpstr>Lucida Console</vt:lpstr>
      <vt:lpstr>Lucida Sans Typewriter</vt:lpstr>
      <vt:lpstr>Times New Roman</vt:lpstr>
      <vt:lpstr>Tema de Office</vt:lpstr>
      <vt:lpstr>Imagen de mapa de bits</vt:lpstr>
      <vt:lpstr>     Introducción a la programación con Python</vt:lpstr>
      <vt:lpstr>¿Por qué estamos hoy aquí?</vt:lpstr>
      <vt:lpstr>Presentación de PowerPoint</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Universidad Pontificia Comillas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Carmen Escudero Guirado</dc:creator>
  <cp:lastModifiedBy>javier García</cp:lastModifiedBy>
  <cp:revision>251</cp:revision>
  <dcterms:created xsi:type="dcterms:W3CDTF">2017-07-19T07:53:01Z</dcterms:created>
  <dcterms:modified xsi:type="dcterms:W3CDTF">2020-02-18T15:40:32Z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0x010100AE6A9B1AE3C694449E1CBECB26767C28</vt:lpwstr>
  </property>
</Properties>
</file>